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71" r:id="rId2"/>
    <p:sldId id="257" r:id="rId3"/>
    <p:sldId id="274" r:id="rId4"/>
    <p:sldId id="275" r:id="rId5"/>
    <p:sldId id="276" r:id="rId6"/>
    <p:sldId id="273" r:id="rId7"/>
    <p:sldId id="277" r:id="rId8"/>
    <p:sldId id="278" r:id="rId9"/>
    <p:sldId id="270" r:id="rId10"/>
    <p:sldId id="264" r:id="rId11"/>
    <p:sldId id="265"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89CE8F-8F48-8D7E-2311-81C4DFBDC9DE}" v="43" dt="2023-04-28T06:15:13.297"/>
    <p1510:client id="{2D8CAE3B-5C21-F5B7-C808-DB3039064D8C}" v="210" dt="2023-04-27T17:43:26.634"/>
    <p1510:client id="{6DB7A4C8-1F14-4C90-B24A-6DB5AA60865E}" v="40" dt="2023-04-27T23:07:39.663"/>
    <p1510:client id="{89EB1657-5693-5025-9174-1C46BE6F8262}" v="28" dt="2023-04-27T23:19:34.051"/>
    <p1510:client id="{9DCBB17F-50CA-00E9-A17B-C6A75A473E4E}" v="11" dt="2023-05-25T01:46:55.859"/>
    <p1510:client id="{AE03200C-B22A-F264-E089-E196CF140AB3}" v="684" dt="2023-05-24T23:36:38.037"/>
    <p1510:client id="{C16620AA-95CA-1D63-DE70-1EE6A01B809B}" v="23" dt="2023-05-25T01:35:48.128"/>
    <p1510:client id="{C393BD17-0E1D-C13B-42A7-324A12D95175}" v="130" dt="2023-04-27T08:43:23.845"/>
    <p1510:client id="{F5BABD39-72EE-DA33-3167-6982D8233934}" v="55" dt="2023-04-27T15:35:28.499"/>
    <p1510:client id="{FA7EA966-9B5F-169C-484C-B097282F46AA}" v="22" dt="2023-04-28T08:18:17.4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7DED5D-3790-47B5-A111-677DEDACB1DF}"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F19E277B-BF9D-4D11-84B6-68CC1C814396}">
      <dgm:prSet phldr="0"/>
      <dgm:spPr/>
      <dgm:t>
        <a:bodyPr/>
        <a:lstStyle/>
        <a:p>
          <a:pPr algn="l" rtl="0"/>
          <a:r>
            <a:rPr lang="en-US" dirty="0">
              <a:latin typeface="Bookman Old Style"/>
            </a:rPr>
            <a:t>The existing work primarily focuses on general tax fraud detection or prediction models that are applied to a wide range of scenarios. The problem statement provided, on the other hand, describes a specific case with unique factors, such as the number of children, property tax, car maintenance, employee salaries, minimum living costs, average customer behavior, jewelry shopping, and online shopping. These factors need to be considered to accurately assess the discrepancy between the declared income and the expected income.</a:t>
          </a:r>
        </a:p>
      </dgm:t>
    </dgm:pt>
    <dgm:pt modelId="{FAF0B0F4-71F8-4EA1-BA27-66D6A221B856}" type="parTrans" cxnId="{D17C1D10-45D8-4C50-895A-8EF9E15ECF6C}">
      <dgm:prSet/>
      <dgm:spPr/>
    </dgm:pt>
    <dgm:pt modelId="{98EC8AAC-0F8B-4951-B6BA-507582EAFDDD}" type="sibTrans" cxnId="{D17C1D10-45D8-4C50-895A-8EF9E15ECF6C}">
      <dgm:prSet/>
      <dgm:spPr/>
    </dgm:pt>
    <dgm:pt modelId="{9AF922D9-B1B5-48A3-B8FD-D423CFB2AE85}">
      <dgm:prSet phldr="0"/>
      <dgm:spPr/>
      <dgm:t>
        <a:bodyPr/>
        <a:lstStyle/>
        <a:p>
          <a:pPr algn="l"/>
          <a:r>
            <a:rPr lang="en-US" dirty="0">
              <a:latin typeface="Bookman Old Style"/>
            </a:rPr>
            <a:t>To address this drawback, a more tailored and customized approach is required. The existing work can serve as a foundation or reference, but additional research and analysis specific to the given scenario would be necessary to develop an efficient system for identifying tax evasion in the case of the grocery shop owner. This would involve considering the specific features and variables relevant to the case and incorporating them into the detection model or algorithm.</a:t>
          </a:r>
        </a:p>
      </dgm:t>
    </dgm:pt>
    <dgm:pt modelId="{FD2C8527-FD11-43A2-BCEA-A8BD27027437}" type="parTrans" cxnId="{5D1B91A8-DB77-4769-912C-996A7A118FC5}">
      <dgm:prSet/>
      <dgm:spPr/>
    </dgm:pt>
    <dgm:pt modelId="{DEF732C4-DB79-4153-B1DE-168353ACD2A6}" type="sibTrans" cxnId="{5D1B91A8-DB77-4769-912C-996A7A118FC5}">
      <dgm:prSet/>
      <dgm:spPr/>
    </dgm:pt>
    <dgm:pt modelId="{E5722467-C773-40BF-918E-B1B87FA16696}" type="pres">
      <dgm:prSet presAssocID="{EB7DED5D-3790-47B5-A111-677DEDACB1DF}" presName="linear" presStyleCnt="0">
        <dgm:presLayoutVars>
          <dgm:animLvl val="lvl"/>
          <dgm:resizeHandles val="exact"/>
        </dgm:presLayoutVars>
      </dgm:prSet>
      <dgm:spPr/>
    </dgm:pt>
    <dgm:pt modelId="{929FF78B-EFCD-4B40-A5DC-0A23BCB5DC76}" type="pres">
      <dgm:prSet presAssocID="{F19E277B-BF9D-4D11-84B6-68CC1C814396}" presName="parentText" presStyleLbl="node1" presStyleIdx="0" presStyleCnt="2">
        <dgm:presLayoutVars>
          <dgm:chMax val="0"/>
          <dgm:bulletEnabled val="1"/>
        </dgm:presLayoutVars>
      </dgm:prSet>
      <dgm:spPr/>
    </dgm:pt>
    <dgm:pt modelId="{37AEC216-D57D-4F36-88F9-6E39FD993EFB}" type="pres">
      <dgm:prSet presAssocID="{98EC8AAC-0F8B-4951-B6BA-507582EAFDDD}" presName="spacer" presStyleCnt="0"/>
      <dgm:spPr/>
    </dgm:pt>
    <dgm:pt modelId="{937A8060-4855-4150-9950-B8CF800EB666}" type="pres">
      <dgm:prSet presAssocID="{9AF922D9-B1B5-48A3-B8FD-D423CFB2AE85}" presName="parentText" presStyleLbl="node1" presStyleIdx="1" presStyleCnt="2">
        <dgm:presLayoutVars>
          <dgm:chMax val="0"/>
          <dgm:bulletEnabled val="1"/>
        </dgm:presLayoutVars>
      </dgm:prSet>
      <dgm:spPr/>
    </dgm:pt>
  </dgm:ptLst>
  <dgm:cxnLst>
    <dgm:cxn modelId="{D17C1D10-45D8-4C50-895A-8EF9E15ECF6C}" srcId="{EB7DED5D-3790-47B5-A111-677DEDACB1DF}" destId="{F19E277B-BF9D-4D11-84B6-68CC1C814396}" srcOrd="0" destOrd="0" parTransId="{FAF0B0F4-71F8-4EA1-BA27-66D6A221B856}" sibTransId="{98EC8AAC-0F8B-4951-B6BA-507582EAFDDD}"/>
    <dgm:cxn modelId="{BB29CBA2-7169-490E-9E66-61478385E8B4}" type="presOf" srcId="{9AF922D9-B1B5-48A3-B8FD-D423CFB2AE85}" destId="{937A8060-4855-4150-9950-B8CF800EB666}" srcOrd="0" destOrd="0" presId="urn:microsoft.com/office/officeart/2005/8/layout/vList2"/>
    <dgm:cxn modelId="{5D1B91A8-DB77-4769-912C-996A7A118FC5}" srcId="{EB7DED5D-3790-47B5-A111-677DEDACB1DF}" destId="{9AF922D9-B1B5-48A3-B8FD-D423CFB2AE85}" srcOrd="1" destOrd="0" parTransId="{FD2C8527-FD11-43A2-BCEA-A8BD27027437}" sibTransId="{DEF732C4-DB79-4153-B1DE-168353ACD2A6}"/>
    <dgm:cxn modelId="{B71A12AD-65B9-48E5-B7F5-120B053F240F}" type="presOf" srcId="{F19E277B-BF9D-4D11-84B6-68CC1C814396}" destId="{929FF78B-EFCD-4B40-A5DC-0A23BCB5DC76}" srcOrd="0" destOrd="0" presId="urn:microsoft.com/office/officeart/2005/8/layout/vList2"/>
    <dgm:cxn modelId="{277FA4E1-3F3F-49E9-9CD3-70A3D670334A}" type="presOf" srcId="{EB7DED5D-3790-47B5-A111-677DEDACB1DF}" destId="{E5722467-C773-40BF-918E-B1B87FA16696}" srcOrd="0" destOrd="0" presId="urn:microsoft.com/office/officeart/2005/8/layout/vList2"/>
    <dgm:cxn modelId="{F62B6C76-9EAB-44A8-B928-797A4501C244}" type="presParOf" srcId="{E5722467-C773-40BF-918E-B1B87FA16696}" destId="{929FF78B-EFCD-4B40-A5DC-0A23BCB5DC76}" srcOrd="0" destOrd="0" presId="urn:microsoft.com/office/officeart/2005/8/layout/vList2"/>
    <dgm:cxn modelId="{4985BBC8-4008-40BF-AA5F-14DB52BFC527}" type="presParOf" srcId="{E5722467-C773-40BF-918E-B1B87FA16696}" destId="{37AEC216-D57D-4F36-88F9-6E39FD993EFB}" srcOrd="1" destOrd="0" presId="urn:microsoft.com/office/officeart/2005/8/layout/vList2"/>
    <dgm:cxn modelId="{833B4FEF-CDF6-4868-8572-CDBCE9514673}" type="presParOf" srcId="{E5722467-C773-40BF-918E-B1B87FA16696}" destId="{937A8060-4855-4150-9950-B8CF800EB666}"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59EE04-4E68-41BA-B8A5-34D575497D16}"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E8771B50-72E6-4269-9253-C9435B757723}">
      <dgm:prSet phldrT="[Text]" phldr="0"/>
      <dgm:spPr/>
      <dgm:t>
        <a:bodyPr/>
        <a:lstStyle/>
        <a:p>
          <a:r>
            <a:rPr lang="en-US" dirty="0">
              <a:latin typeface="Bookman Old Style"/>
            </a:rPr>
            <a:t>1.</a:t>
          </a:r>
          <a:endParaRPr lang="en-US" dirty="0"/>
        </a:p>
      </dgm:t>
    </dgm:pt>
    <dgm:pt modelId="{0B7CFA8A-6F43-4E14-9966-B7C7E570E3CB}" type="parTrans" cxnId="{D5776F93-E4C0-46FB-9DE0-DB2F8AD672AA}">
      <dgm:prSet/>
      <dgm:spPr/>
      <dgm:t>
        <a:bodyPr/>
        <a:lstStyle/>
        <a:p>
          <a:endParaRPr lang="en-US"/>
        </a:p>
      </dgm:t>
    </dgm:pt>
    <dgm:pt modelId="{05AF294B-B79B-41EE-9A47-9A49BAF7D562}" type="sibTrans" cxnId="{D5776F93-E4C0-46FB-9DE0-DB2F8AD672AA}">
      <dgm:prSet/>
      <dgm:spPr/>
      <dgm:t>
        <a:bodyPr/>
        <a:lstStyle/>
        <a:p>
          <a:endParaRPr lang="en-US"/>
        </a:p>
      </dgm:t>
    </dgm:pt>
    <dgm:pt modelId="{255CAA00-7967-4B65-AA73-0D7BE09155E9}">
      <dgm:prSet phldrT="[Text]" phldr="0"/>
      <dgm:spPr/>
      <dgm:t>
        <a:bodyPr/>
        <a:lstStyle/>
        <a:p>
          <a:r>
            <a:rPr lang="en-US" dirty="0">
              <a:latin typeface="Bookman Old Style"/>
            </a:rPr>
            <a:t>2.</a:t>
          </a:r>
          <a:endParaRPr lang="en-US" dirty="0"/>
        </a:p>
      </dgm:t>
    </dgm:pt>
    <dgm:pt modelId="{95ABEB92-985C-4394-9638-FF69D910CD07}" type="parTrans" cxnId="{A53E4E91-DAA2-42FE-A7CD-2BAC57A564E1}">
      <dgm:prSet/>
      <dgm:spPr/>
      <dgm:t>
        <a:bodyPr/>
        <a:lstStyle/>
        <a:p>
          <a:endParaRPr lang="en-US"/>
        </a:p>
      </dgm:t>
    </dgm:pt>
    <dgm:pt modelId="{AE14E5F7-965E-4BF4-89E2-8184D9054B36}" type="sibTrans" cxnId="{A53E4E91-DAA2-42FE-A7CD-2BAC57A564E1}">
      <dgm:prSet/>
      <dgm:spPr/>
      <dgm:t>
        <a:bodyPr/>
        <a:lstStyle/>
        <a:p>
          <a:endParaRPr lang="en-US"/>
        </a:p>
      </dgm:t>
    </dgm:pt>
    <dgm:pt modelId="{E5526D67-A0F0-4F48-BCF0-C45A3A69E558}">
      <dgm:prSet phldrT="[Text]" phldr="0"/>
      <dgm:spPr/>
      <dgm:t>
        <a:bodyPr/>
        <a:lstStyle/>
        <a:p>
          <a:pPr rtl="0"/>
          <a:r>
            <a:rPr lang="en-US" dirty="0">
              <a:solidFill>
                <a:srgbClr val="374151"/>
              </a:solidFill>
            </a:rPr>
            <a:t>Third, logistic regression provides a probabilistic framework for fraud detection. It not only predicts the likelihood of an individual engaging in fraudulent activities but also assigns a probability score to each prediction.</a:t>
          </a:r>
          <a:r>
            <a:rPr lang="en-US" dirty="0">
              <a:solidFill>
                <a:srgbClr val="374151"/>
              </a:solidFill>
              <a:latin typeface="Bookman Old Style"/>
            </a:rPr>
            <a:t> </a:t>
          </a:r>
          <a:r>
            <a:rPr lang="en-US" dirty="0">
              <a:solidFill>
                <a:srgbClr val="374151"/>
              </a:solidFill>
            </a:rPr>
            <a:t>This probabilistic nature allows tax authorities to prioritize their efforts and allocate resources effectively by focusing on individuals with higher fraud probabilities.</a:t>
          </a:r>
          <a:r>
            <a:rPr lang="en-US" dirty="0">
              <a:latin typeface="Bookman Old Style"/>
            </a:rPr>
            <a:t> </a:t>
          </a:r>
        </a:p>
      </dgm:t>
    </dgm:pt>
    <dgm:pt modelId="{28D8438F-0E20-4123-9F78-763B86F71444}" type="parTrans" cxnId="{E9E63541-358B-44B4-87A8-861AC4E6A5D6}">
      <dgm:prSet/>
      <dgm:spPr/>
      <dgm:t>
        <a:bodyPr/>
        <a:lstStyle/>
        <a:p>
          <a:endParaRPr lang="en-US"/>
        </a:p>
      </dgm:t>
    </dgm:pt>
    <dgm:pt modelId="{F34FDA14-8F27-4403-A79D-06CEAF491E7D}" type="sibTrans" cxnId="{E9E63541-358B-44B4-87A8-861AC4E6A5D6}">
      <dgm:prSet/>
      <dgm:spPr/>
      <dgm:t>
        <a:bodyPr/>
        <a:lstStyle/>
        <a:p>
          <a:endParaRPr lang="en-US"/>
        </a:p>
      </dgm:t>
    </dgm:pt>
    <dgm:pt modelId="{DFEAFB09-BD5E-4E28-9F22-D0B04595B42A}">
      <dgm:prSet phldr="0"/>
      <dgm:spPr/>
      <dgm:t>
        <a:bodyPr/>
        <a:lstStyle/>
        <a:p>
          <a:pPr algn="l" rtl="0"/>
          <a:r>
            <a:rPr lang="en-US" dirty="0">
              <a:solidFill>
                <a:srgbClr val="000000"/>
              </a:solidFill>
              <a:latin typeface="Bookman Old Style"/>
              <a:ea typeface="Verdana"/>
            </a:rPr>
            <a:t>The logistic regression approach has several benefits over traditional methods of income tax fraud detection. First, it is more accurate and efficient than manual methods of detecting fraud, which can be time-consuming and prone to errors.</a:t>
          </a:r>
        </a:p>
      </dgm:t>
    </dgm:pt>
    <dgm:pt modelId="{64F2299F-846F-4058-BA2C-686ADF0FE331}" type="parTrans" cxnId="{CBDB2DED-AB3E-4010-9A2E-27C6DD8F894A}">
      <dgm:prSet/>
      <dgm:spPr/>
    </dgm:pt>
    <dgm:pt modelId="{F2F960BE-57C9-47BA-BD1C-6B32C61072DF}" type="sibTrans" cxnId="{CBDB2DED-AB3E-4010-9A2E-27C6DD8F894A}">
      <dgm:prSet/>
      <dgm:spPr/>
    </dgm:pt>
    <dgm:pt modelId="{1896A494-C7A0-463D-8C73-3C39A7731189}">
      <dgm:prSet phldr="0"/>
      <dgm:spPr/>
      <dgm:t>
        <a:bodyPr/>
        <a:lstStyle/>
        <a:p>
          <a:pPr algn="l" rtl="0"/>
          <a:r>
            <a:rPr lang="en-US" dirty="0">
              <a:solidFill>
                <a:srgbClr val="000000"/>
              </a:solidFill>
              <a:latin typeface="Bookman Old Style"/>
              <a:ea typeface="Verdana"/>
            </a:rPr>
            <a:t>Second, it can be used to identify new types of fraud that may not have been detected using traditional methods. Finally, it can be used to prevent fraud before it occurs by identifying high-risk taxpayers and conducting audits or investigations.</a:t>
          </a:r>
        </a:p>
      </dgm:t>
    </dgm:pt>
    <dgm:pt modelId="{0171CCB0-F664-4D47-9133-7E4A6240F605}" type="parTrans" cxnId="{F6E2F72A-821F-4BD6-9FF5-807F8BA4C919}">
      <dgm:prSet/>
      <dgm:spPr/>
    </dgm:pt>
    <dgm:pt modelId="{D6CD3F19-F6BE-4E8E-BFED-90F172077C11}" type="sibTrans" cxnId="{F6E2F72A-821F-4BD6-9FF5-807F8BA4C919}">
      <dgm:prSet/>
      <dgm:spPr/>
    </dgm:pt>
    <dgm:pt modelId="{BD2FF02B-D984-4C53-BDA8-52FC1F6DC5A9}">
      <dgm:prSet phldr="0"/>
      <dgm:spPr/>
      <dgm:t>
        <a:bodyPr/>
        <a:lstStyle/>
        <a:p>
          <a:r>
            <a:rPr lang="en-US" dirty="0">
              <a:solidFill>
                <a:schemeClr val="bg1"/>
              </a:solidFill>
              <a:latin typeface="Bookman Old Style"/>
              <a:ea typeface="Verdana"/>
            </a:rPr>
            <a:t>3.</a:t>
          </a:r>
        </a:p>
      </dgm:t>
    </dgm:pt>
    <dgm:pt modelId="{89178995-CD65-44B2-9C3E-0B16AB5ED925}" type="parTrans" cxnId="{0F5CC6D1-9105-42AF-9725-B09239E7DE83}">
      <dgm:prSet/>
      <dgm:spPr/>
    </dgm:pt>
    <dgm:pt modelId="{6C1B694C-531A-4F77-BD6B-5646AB546BDC}" type="sibTrans" cxnId="{0F5CC6D1-9105-42AF-9725-B09239E7DE83}">
      <dgm:prSet/>
      <dgm:spPr/>
    </dgm:pt>
    <dgm:pt modelId="{AC164A0F-B916-449F-9349-5CE0F59BE259}">
      <dgm:prSet phldr="0"/>
      <dgm:spPr/>
      <dgm:t>
        <a:bodyPr/>
        <a:lstStyle/>
        <a:p>
          <a:r>
            <a:rPr lang="en-US" dirty="0">
              <a:solidFill>
                <a:srgbClr val="374151"/>
              </a:solidFill>
            </a:rPr>
            <a:t>By targeting high-risk taxpayers, logistic regression can help detect and prevent fraud more efficiently, leading to improved resource allocation and increased overall effectiveness of fraud detection measures.</a:t>
          </a:r>
          <a:endParaRPr lang="en-US" dirty="0"/>
        </a:p>
      </dgm:t>
    </dgm:pt>
    <dgm:pt modelId="{04E5FC96-6952-4BEF-AB77-48CF03DAA060}" type="parTrans" cxnId="{FF3D35C1-24A1-48EC-B98A-DC2EDA384860}">
      <dgm:prSet/>
      <dgm:spPr/>
    </dgm:pt>
    <dgm:pt modelId="{52051A68-5478-487C-90B6-E4545CA76469}" type="sibTrans" cxnId="{FF3D35C1-24A1-48EC-B98A-DC2EDA384860}">
      <dgm:prSet/>
      <dgm:spPr/>
    </dgm:pt>
    <dgm:pt modelId="{3D4375EE-A67F-49AF-A66D-B53BA7FB55EE}" type="pres">
      <dgm:prSet presAssocID="{2159EE04-4E68-41BA-B8A5-34D575497D16}" presName="linearFlow" presStyleCnt="0">
        <dgm:presLayoutVars>
          <dgm:dir/>
          <dgm:animLvl val="lvl"/>
          <dgm:resizeHandles val="exact"/>
        </dgm:presLayoutVars>
      </dgm:prSet>
      <dgm:spPr/>
    </dgm:pt>
    <dgm:pt modelId="{34256CB3-D29B-46FF-9D6D-45B4363C4C3F}" type="pres">
      <dgm:prSet presAssocID="{E8771B50-72E6-4269-9253-C9435B757723}" presName="composite" presStyleCnt="0"/>
      <dgm:spPr/>
    </dgm:pt>
    <dgm:pt modelId="{609E19D0-7A56-47C9-BC77-F0C9A702AE3D}" type="pres">
      <dgm:prSet presAssocID="{E8771B50-72E6-4269-9253-C9435B757723}" presName="parentText" presStyleLbl="alignNode1" presStyleIdx="0" presStyleCnt="3">
        <dgm:presLayoutVars>
          <dgm:chMax val="1"/>
          <dgm:bulletEnabled val="1"/>
        </dgm:presLayoutVars>
      </dgm:prSet>
      <dgm:spPr/>
    </dgm:pt>
    <dgm:pt modelId="{4E00FF52-D3FC-409D-9C7D-EE9CA1C1A59B}" type="pres">
      <dgm:prSet presAssocID="{E8771B50-72E6-4269-9253-C9435B757723}" presName="descendantText" presStyleLbl="alignAcc1" presStyleIdx="0" presStyleCnt="3">
        <dgm:presLayoutVars>
          <dgm:bulletEnabled val="1"/>
        </dgm:presLayoutVars>
      </dgm:prSet>
      <dgm:spPr/>
    </dgm:pt>
    <dgm:pt modelId="{C07D8E18-D696-4993-895F-F0961BF7E86A}" type="pres">
      <dgm:prSet presAssocID="{05AF294B-B79B-41EE-9A47-9A49BAF7D562}" presName="sp" presStyleCnt="0"/>
      <dgm:spPr/>
    </dgm:pt>
    <dgm:pt modelId="{08CDBA56-32A9-48A7-9AEE-1BFCBD6345DB}" type="pres">
      <dgm:prSet presAssocID="{255CAA00-7967-4B65-AA73-0D7BE09155E9}" presName="composite" presStyleCnt="0"/>
      <dgm:spPr/>
    </dgm:pt>
    <dgm:pt modelId="{7F8FCE06-F4B0-4606-8BFE-7098AC56D738}" type="pres">
      <dgm:prSet presAssocID="{255CAA00-7967-4B65-AA73-0D7BE09155E9}" presName="parentText" presStyleLbl="alignNode1" presStyleIdx="1" presStyleCnt="3">
        <dgm:presLayoutVars>
          <dgm:chMax val="1"/>
          <dgm:bulletEnabled val="1"/>
        </dgm:presLayoutVars>
      </dgm:prSet>
      <dgm:spPr/>
    </dgm:pt>
    <dgm:pt modelId="{AAE39567-FC87-4191-8F01-8548EF10C6C9}" type="pres">
      <dgm:prSet presAssocID="{255CAA00-7967-4B65-AA73-0D7BE09155E9}" presName="descendantText" presStyleLbl="alignAcc1" presStyleIdx="1" presStyleCnt="3">
        <dgm:presLayoutVars>
          <dgm:bulletEnabled val="1"/>
        </dgm:presLayoutVars>
      </dgm:prSet>
      <dgm:spPr/>
    </dgm:pt>
    <dgm:pt modelId="{038776A3-40C8-424A-8350-57094A48F93E}" type="pres">
      <dgm:prSet presAssocID="{AE14E5F7-965E-4BF4-89E2-8184D9054B36}" presName="sp" presStyleCnt="0"/>
      <dgm:spPr/>
    </dgm:pt>
    <dgm:pt modelId="{4476931C-EF3C-460C-8884-D7C7BD7C6C91}" type="pres">
      <dgm:prSet presAssocID="{BD2FF02B-D984-4C53-BDA8-52FC1F6DC5A9}" presName="composite" presStyleCnt="0"/>
      <dgm:spPr/>
    </dgm:pt>
    <dgm:pt modelId="{59301B8F-909C-4D88-9E4E-DBDD11E6C982}" type="pres">
      <dgm:prSet presAssocID="{BD2FF02B-D984-4C53-BDA8-52FC1F6DC5A9}" presName="parentText" presStyleLbl="alignNode1" presStyleIdx="2" presStyleCnt="3">
        <dgm:presLayoutVars>
          <dgm:chMax val="1"/>
          <dgm:bulletEnabled val="1"/>
        </dgm:presLayoutVars>
      </dgm:prSet>
      <dgm:spPr/>
    </dgm:pt>
    <dgm:pt modelId="{9388EE31-BF3F-4A4E-881C-8FB248D4141A}" type="pres">
      <dgm:prSet presAssocID="{BD2FF02B-D984-4C53-BDA8-52FC1F6DC5A9}" presName="descendantText" presStyleLbl="alignAcc1" presStyleIdx="2" presStyleCnt="3">
        <dgm:presLayoutVars>
          <dgm:bulletEnabled val="1"/>
        </dgm:presLayoutVars>
      </dgm:prSet>
      <dgm:spPr/>
    </dgm:pt>
  </dgm:ptLst>
  <dgm:cxnLst>
    <dgm:cxn modelId="{F6E2F72A-821F-4BD6-9FF5-807F8BA4C919}" srcId="{255CAA00-7967-4B65-AA73-0D7BE09155E9}" destId="{1896A494-C7A0-463D-8C73-3C39A7731189}" srcOrd="0" destOrd="0" parTransId="{0171CCB0-F664-4D47-9133-7E4A6240F605}" sibTransId="{D6CD3F19-F6BE-4E8E-BFED-90F172077C11}"/>
    <dgm:cxn modelId="{7927E03E-95AF-43BE-8A69-B95E7189C1A9}" type="presOf" srcId="{255CAA00-7967-4B65-AA73-0D7BE09155E9}" destId="{7F8FCE06-F4B0-4606-8BFE-7098AC56D738}" srcOrd="0" destOrd="0" presId="urn:microsoft.com/office/officeart/2005/8/layout/chevron2"/>
    <dgm:cxn modelId="{E9E63541-358B-44B4-87A8-861AC4E6A5D6}" srcId="{BD2FF02B-D984-4C53-BDA8-52FC1F6DC5A9}" destId="{E5526D67-A0F0-4F48-BCF0-C45A3A69E558}" srcOrd="0" destOrd="0" parTransId="{28D8438F-0E20-4123-9F78-763B86F71444}" sibTransId="{F34FDA14-8F27-4403-A79D-06CEAF491E7D}"/>
    <dgm:cxn modelId="{A2F7127B-C4A6-4D60-B8C4-2D2EE9E16070}" type="presOf" srcId="{2159EE04-4E68-41BA-B8A5-34D575497D16}" destId="{3D4375EE-A67F-49AF-A66D-B53BA7FB55EE}" srcOrd="0" destOrd="0" presId="urn:microsoft.com/office/officeart/2005/8/layout/chevron2"/>
    <dgm:cxn modelId="{A53E4E91-DAA2-42FE-A7CD-2BAC57A564E1}" srcId="{2159EE04-4E68-41BA-B8A5-34D575497D16}" destId="{255CAA00-7967-4B65-AA73-0D7BE09155E9}" srcOrd="1" destOrd="0" parTransId="{95ABEB92-985C-4394-9638-FF69D910CD07}" sibTransId="{AE14E5F7-965E-4BF4-89E2-8184D9054B36}"/>
    <dgm:cxn modelId="{D5776F93-E4C0-46FB-9DE0-DB2F8AD672AA}" srcId="{2159EE04-4E68-41BA-B8A5-34D575497D16}" destId="{E8771B50-72E6-4269-9253-C9435B757723}" srcOrd="0" destOrd="0" parTransId="{0B7CFA8A-6F43-4E14-9966-B7C7E570E3CB}" sibTransId="{05AF294B-B79B-41EE-9A47-9A49BAF7D562}"/>
    <dgm:cxn modelId="{A961AFA2-ED3E-4E75-97D9-2046C39BF1E9}" type="presOf" srcId="{BD2FF02B-D984-4C53-BDA8-52FC1F6DC5A9}" destId="{59301B8F-909C-4D88-9E4E-DBDD11E6C982}" srcOrd="0" destOrd="0" presId="urn:microsoft.com/office/officeart/2005/8/layout/chevron2"/>
    <dgm:cxn modelId="{FCA1D5A5-72C4-481A-A51D-4CFB6A8EF188}" type="presOf" srcId="{E5526D67-A0F0-4F48-BCF0-C45A3A69E558}" destId="{9388EE31-BF3F-4A4E-881C-8FB248D4141A}" srcOrd="0" destOrd="0" presId="urn:microsoft.com/office/officeart/2005/8/layout/chevron2"/>
    <dgm:cxn modelId="{A7BB19B8-6CB9-4205-B646-569622828C50}" type="presOf" srcId="{AC164A0F-B916-449F-9349-5CE0F59BE259}" destId="{9388EE31-BF3F-4A4E-881C-8FB248D4141A}" srcOrd="0" destOrd="1" presId="urn:microsoft.com/office/officeart/2005/8/layout/chevron2"/>
    <dgm:cxn modelId="{FF3D35C1-24A1-48EC-B98A-DC2EDA384860}" srcId="{BD2FF02B-D984-4C53-BDA8-52FC1F6DC5A9}" destId="{AC164A0F-B916-449F-9349-5CE0F59BE259}" srcOrd="1" destOrd="0" parTransId="{04E5FC96-6952-4BEF-AB77-48CF03DAA060}" sibTransId="{52051A68-5478-487C-90B6-E4545CA76469}"/>
    <dgm:cxn modelId="{7C4D16C7-53BC-4FA9-ABE9-BC854C136BCA}" type="presOf" srcId="{E8771B50-72E6-4269-9253-C9435B757723}" destId="{609E19D0-7A56-47C9-BC77-F0C9A702AE3D}" srcOrd="0" destOrd="0" presId="urn:microsoft.com/office/officeart/2005/8/layout/chevron2"/>
    <dgm:cxn modelId="{FF1E1DD1-696B-469F-8500-FB311CBD43B6}" type="presOf" srcId="{1896A494-C7A0-463D-8C73-3C39A7731189}" destId="{AAE39567-FC87-4191-8F01-8548EF10C6C9}" srcOrd="0" destOrd="0" presId="urn:microsoft.com/office/officeart/2005/8/layout/chevron2"/>
    <dgm:cxn modelId="{0F5CC6D1-9105-42AF-9725-B09239E7DE83}" srcId="{2159EE04-4E68-41BA-B8A5-34D575497D16}" destId="{BD2FF02B-D984-4C53-BDA8-52FC1F6DC5A9}" srcOrd="2" destOrd="0" parTransId="{89178995-CD65-44B2-9C3E-0B16AB5ED925}" sibTransId="{6C1B694C-531A-4F77-BD6B-5646AB546BDC}"/>
    <dgm:cxn modelId="{CBDB2DED-AB3E-4010-9A2E-27C6DD8F894A}" srcId="{E8771B50-72E6-4269-9253-C9435B757723}" destId="{DFEAFB09-BD5E-4E28-9F22-D0B04595B42A}" srcOrd="0" destOrd="0" parTransId="{64F2299F-846F-4058-BA2C-686ADF0FE331}" sibTransId="{F2F960BE-57C9-47BA-BD1C-6B32C61072DF}"/>
    <dgm:cxn modelId="{2623FDFD-282F-46FF-9040-8D2D132303C2}" type="presOf" srcId="{DFEAFB09-BD5E-4E28-9F22-D0B04595B42A}" destId="{4E00FF52-D3FC-409D-9C7D-EE9CA1C1A59B}" srcOrd="0" destOrd="0" presId="urn:microsoft.com/office/officeart/2005/8/layout/chevron2"/>
    <dgm:cxn modelId="{CAE0B092-CABF-4780-8AA1-3C8C4CE1AB51}" type="presParOf" srcId="{3D4375EE-A67F-49AF-A66D-B53BA7FB55EE}" destId="{34256CB3-D29B-46FF-9D6D-45B4363C4C3F}" srcOrd="0" destOrd="0" presId="urn:microsoft.com/office/officeart/2005/8/layout/chevron2"/>
    <dgm:cxn modelId="{FC6A504A-3AC5-441D-B7D8-79912A64EFFB}" type="presParOf" srcId="{34256CB3-D29B-46FF-9D6D-45B4363C4C3F}" destId="{609E19D0-7A56-47C9-BC77-F0C9A702AE3D}" srcOrd="0" destOrd="0" presId="urn:microsoft.com/office/officeart/2005/8/layout/chevron2"/>
    <dgm:cxn modelId="{139623BA-AB38-49A2-98B6-A376D78E81B0}" type="presParOf" srcId="{34256CB3-D29B-46FF-9D6D-45B4363C4C3F}" destId="{4E00FF52-D3FC-409D-9C7D-EE9CA1C1A59B}" srcOrd="1" destOrd="0" presId="urn:microsoft.com/office/officeart/2005/8/layout/chevron2"/>
    <dgm:cxn modelId="{690FA12C-3648-41B4-BD37-67C5A3F52C85}" type="presParOf" srcId="{3D4375EE-A67F-49AF-A66D-B53BA7FB55EE}" destId="{C07D8E18-D696-4993-895F-F0961BF7E86A}" srcOrd="1" destOrd="0" presId="urn:microsoft.com/office/officeart/2005/8/layout/chevron2"/>
    <dgm:cxn modelId="{157A374A-074E-4A8C-A57D-170BE515EE7D}" type="presParOf" srcId="{3D4375EE-A67F-49AF-A66D-B53BA7FB55EE}" destId="{08CDBA56-32A9-48A7-9AEE-1BFCBD6345DB}" srcOrd="2" destOrd="0" presId="urn:microsoft.com/office/officeart/2005/8/layout/chevron2"/>
    <dgm:cxn modelId="{8ED8A89E-600D-44BD-9573-C4008447E842}" type="presParOf" srcId="{08CDBA56-32A9-48A7-9AEE-1BFCBD6345DB}" destId="{7F8FCE06-F4B0-4606-8BFE-7098AC56D738}" srcOrd="0" destOrd="0" presId="urn:microsoft.com/office/officeart/2005/8/layout/chevron2"/>
    <dgm:cxn modelId="{0D222032-2DB1-484A-A0FA-18D8C756B7EF}" type="presParOf" srcId="{08CDBA56-32A9-48A7-9AEE-1BFCBD6345DB}" destId="{AAE39567-FC87-4191-8F01-8548EF10C6C9}" srcOrd="1" destOrd="0" presId="urn:microsoft.com/office/officeart/2005/8/layout/chevron2"/>
    <dgm:cxn modelId="{C7ED0C63-D7A0-45E1-923B-E91F91E9D503}" type="presParOf" srcId="{3D4375EE-A67F-49AF-A66D-B53BA7FB55EE}" destId="{038776A3-40C8-424A-8350-57094A48F93E}" srcOrd="3" destOrd="0" presId="urn:microsoft.com/office/officeart/2005/8/layout/chevron2"/>
    <dgm:cxn modelId="{AD61C2E2-DA85-4703-B5FE-E8B43BEADD3C}" type="presParOf" srcId="{3D4375EE-A67F-49AF-A66D-B53BA7FB55EE}" destId="{4476931C-EF3C-460C-8884-D7C7BD7C6C91}" srcOrd="4" destOrd="0" presId="urn:microsoft.com/office/officeart/2005/8/layout/chevron2"/>
    <dgm:cxn modelId="{55AFACBA-BB30-4BBC-8D38-EBABE7D0CE3B}" type="presParOf" srcId="{4476931C-EF3C-460C-8884-D7C7BD7C6C91}" destId="{59301B8F-909C-4D88-9E4E-DBDD11E6C982}" srcOrd="0" destOrd="0" presId="urn:microsoft.com/office/officeart/2005/8/layout/chevron2"/>
    <dgm:cxn modelId="{B3DA9609-0302-42C5-B62B-4D587227FDE6}" type="presParOf" srcId="{4476931C-EF3C-460C-8884-D7C7BD7C6C91}" destId="{9388EE31-BF3F-4A4E-881C-8FB248D4141A}"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DAC3BB-3746-4F5B-BABC-A5EC40E82BC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C207508-1BC0-4027-A72B-FDF9039C6533}">
      <dgm:prSet phldrT="[Text]" phldr="0"/>
      <dgm:spPr/>
      <dgm:t>
        <a:bodyPr/>
        <a:lstStyle/>
        <a:p>
          <a:pPr algn="l" rtl="0"/>
          <a:r>
            <a:rPr lang="en-US" dirty="0"/>
            <a:t>Our Future improvements include modifying the app so that it can use actual amounts rather than a range for the income and try to load the app to the Google Play store.</a:t>
          </a:r>
        </a:p>
      </dgm:t>
    </dgm:pt>
    <dgm:pt modelId="{40FFB190-51D5-40F0-9B38-1C5C2C308FC4}" type="parTrans" cxnId="{1A1CA983-54CB-4970-BF5A-8F02E866D828}">
      <dgm:prSet/>
      <dgm:spPr/>
      <dgm:t>
        <a:bodyPr/>
        <a:lstStyle/>
        <a:p>
          <a:endParaRPr lang="en-US"/>
        </a:p>
      </dgm:t>
    </dgm:pt>
    <dgm:pt modelId="{C379DA8B-0B31-48AD-BCEF-007815381572}" type="sibTrans" cxnId="{1A1CA983-54CB-4970-BF5A-8F02E866D828}">
      <dgm:prSet/>
      <dgm:spPr/>
      <dgm:t>
        <a:bodyPr/>
        <a:lstStyle/>
        <a:p>
          <a:endParaRPr lang="en-US"/>
        </a:p>
      </dgm:t>
    </dgm:pt>
    <dgm:pt modelId="{AC856146-B5AB-4B9F-AFD7-C868CADBB094}">
      <dgm:prSet phldr="0"/>
      <dgm:spPr/>
      <dgm:t>
        <a:bodyPr/>
        <a:lstStyle/>
        <a:p>
          <a:pPr algn="l"/>
          <a:r>
            <a:rPr lang="en-US" dirty="0"/>
            <a:t>The app is expected to have the potential to significantly reduce the incidence of income tax fraud, thereby increasing the tax revenue for governments and ensuring fairness and equity in the tax system. </a:t>
          </a:r>
        </a:p>
      </dgm:t>
    </dgm:pt>
    <dgm:pt modelId="{472C28F2-7E64-439F-BD21-127060704043}" type="parTrans" cxnId="{213406C7-A77B-4B07-A36B-BA04EACBF9B3}">
      <dgm:prSet/>
      <dgm:spPr/>
    </dgm:pt>
    <dgm:pt modelId="{DE7E1125-428D-4E4F-B7C3-0CEB3DC80CF8}" type="sibTrans" cxnId="{213406C7-A77B-4B07-A36B-BA04EACBF9B3}">
      <dgm:prSet/>
      <dgm:spPr/>
    </dgm:pt>
    <dgm:pt modelId="{2649E146-E30E-4171-85D4-4FEF78281D22}">
      <dgm:prSet phldr="0"/>
      <dgm:spPr/>
      <dgm:t>
        <a:bodyPr/>
        <a:lstStyle/>
        <a:p>
          <a:r>
            <a:rPr lang="en-US" dirty="0"/>
            <a:t>It is also expected to be used by tax authorities and financial institutions to identify  income tax thieves and allocate their resources more efficiently. </a:t>
          </a:r>
        </a:p>
      </dgm:t>
    </dgm:pt>
    <dgm:pt modelId="{9290C3FA-4AA9-441D-9066-87B2DADBED0A}" type="parTrans" cxnId="{6696D9F4-E90A-4E19-9D15-8C0EDBE7F508}">
      <dgm:prSet/>
      <dgm:spPr/>
    </dgm:pt>
    <dgm:pt modelId="{943A5606-A83F-4B90-A50C-6A164B0C13BD}" type="sibTrans" cxnId="{6696D9F4-E90A-4E19-9D15-8C0EDBE7F508}">
      <dgm:prSet/>
      <dgm:spPr/>
    </dgm:pt>
    <dgm:pt modelId="{279D9E35-A3DA-436F-BE6F-A061406F82D5}" type="pres">
      <dgm:prSet presAssocID="{62DAC3BB-3746-4F5B-BABC-A5EC40E82BCD}" presName="linear" presStyleCnt="0">
        <dgm:presLayoutVars>
          <dgm:animLvl val="lvl"/>
          <dgm:resizeHandles val="exact"/>
        </dgm:presLayoutVars>
      </dgm:prSet>
      <dgm:spPr/>
    </dgm:pt>
    <dgm:pt modelId="{EBB9FF8C-CA82-4F3A-AD46-01484233E9A0}" type="pres">
      <dgm:prSet presAssocID="{FC207508-1BC0-4027-A72B-FDF9039C6533}" presName="parentText" presStyleLbl="node1" presStyleIdx="0" presStyleCnt="3">
        <dgm:presLayoutVars>
          <dgm:chMax val="0"/>
          <dgm:bulletEnabled val="1"/>
        </dgm:presLayoutVars>
      </dgm:prSet>
      <dgm:spPr/>
    </dgm:pt>
    <dgm:pt modelId="{C614A1FA-C39E-421F-BF24-3D666DBF80F9}" type="pres">
      <dgm:prSet presAssocID="{C379DA8B-0B31-48AD-BCEF-007815381572}" presName="spacer" presStyleCnt="0"/>
      <dgm:spPr/>
    </dgm:pt>
    <dgm:pt modelId="{3A5BD6F6-5D2A-4154-A391-DF84C1297688}" type="pres">
      <dgm:prSet presAssocID="{AC856146-B5AB-4B9F-AFD7-C868CADBB094}" presName="parentText" presStyleLbl="node1" presStyleIdx="1" presStyleCnt="3">
        <dgm:presLayoutVars>
          <dgm:chMax val="0"/>
          <dgm:bulletEnabled val="1"/>
        </dgm:presLayoutVars>
      </dgm:prSet>
      <dgm:spPr/>
    </dgm:pt>
    <dgm:pt modelId="{E2FE627B-90C2-42C8-BBD6-5A2754FADF16}" type="pres">
      <dgm:prSet presAssocID="{DE7E1125-428D-4E4F-B7C3-0CEB3DC80CF8}" presName="spacer" presStyleCnt="0"/>
      <dgm:spPr/>
    </dgm:pt>
    <dgm:pt modelId="{69D92FE3-E599-4F8D-92F0-26AC0D22F7D7}" type="pres">
      <dgm:prSet presAssocID="{2649E146-E30E-4171-85D4-4FEF78281D22}" presName="parentText" presStyleLbl="node1" presStyleIdx="2" presStyleCnt="3">
        <dgm:presLayoutVars>
          <dgm:chMax val="0"/>
          <dgm:bulletEnabled val="1"/>
        </dgm:presLayoutVars>
      </dgm:prSet>
      <dgm:spPr/>
    </dgm:pt>
  </dgm:ptLst>
  <dgm:cxnLst>
    <dgm:cxn modelId="{C23E5E18-FBFA-4E56-90E9-9AF5719E4F33}" type="presOf" srcId="{62DAC3BB-3746-4F5B-BABC-A5EC40E82BCD}" destId="{279D9E35-A3DA-436F-BE6F-A061406F82D5}" srcOrd="0" destOrd="0" presId="urn:microsoft.com/office/officeart/2005/8/layout/vList2"/>
    <dgm:cxn modelId="{75BB2779-FB8F-495C-A87B-1010D5721727}" type="presOf" srcId="{AC856146-B5AB-4B9F-AFD7-C868CADBB094}" destId="{3A5BD6F6-5D2A-4154-A391-DF84C1297688}" srcOrd="0" destOrd="0" presId="urn:microsoft.com/office/officeart/2005/8/layout/vList2"/>
    <dgm:cxn modelId="{1A1CA983-54CB-4970-BF5A-8F02E866D828}" srcId="{62DAC3BB-3746-4F5B-BABC-A5EC40E82BCD}" destId="{FC207508-1BC0-4027-A72B-FDF9039C6533}" srcOrd="0" destOrd="0" parTransId="{40FFB190-51D5-40F0-9B38-1C5C2C308FC4}" sibTransId="{C379DA8B-0B31-48AD-BCEF-007815381572}"/>
    <dgm:cxn modelId="{8D2B3A9D-53D8-4CF1-9905-DCCB0366A48C}" type="presOf" srcId="{FC207508-1BC0-4027-A72B-FDF9039C6533}" destId="{EBB9FF8C-CA82-4F3A-AD46-01484233E9A0}" srcOrd="0" destOrd="0" presId="urn:microsoft.com/office/officeart/2005/8/layout/vList2"/>
    <dgm:cxn modelId="{213406C7-A77B-4B07-A36B-BA04EACBF9B3}" srcId="{62DAC3BB-3746-4F5B-BABC-A5EC40E82BCD}" destId="{AC856146-B5AB-4B9F-AFD7-C868CADBB094}" srcOrd="1" destOrd="0" parTransId="{472C28F2-7E64-439F-BD21-127060704043}" sibTransId="{DE7E1125-428D-4E4F-B7C3-0CEB3DC80CF8}"/>
    <dgm:cxn modelId="{471FB5E3-CE09-4BB8-B500-AD91AD33B0F8}" type="presOf" srcId="{2649E146-E30E-4171-85D4-4FEF78281D22}" destId="{69D92FE3-E599-4F8D-92F0-26AC0D22F7D7}" srcOrd="0" destOrd="0" presId="urn:microsoft.com/office/officeart/2005/8/layout/vList2"/>
    <dgm:cxn modelId="{6696D9F4-E90A-4E19-9D15-8C0EDBE7F508}" srcId="{62DAC3BB-3746-4F5B-BABC-A5EC40E82BCD}" destId="{2649E146-E30E-4171-85D4-4FEF78281D22}" srcOrd="2" destOrd="0" parTransId="{9290C3FA-4AA9-441D-9066-87B2DADBED0A}" sibTransId="{943A5606-A83F-4B90-A50C-6A164B0C13BD}"/>
    <dgm:cxn modelId="{6CD6A197-C143-42B5-A757-062038B1DE92}" type="presParOf" srcId="{279D9E35-A3DA-436F-BE6F-A061406F82D5}" destId="{EBB9FF8C-CA82-4F3A-AD46-01484233E9A0}" srcOrd="0" destOrd="0" presId="urn:microsoft.com/office/officeart/2005/8/layout/vList2"/>
    <dgm:cxn modelId="{DBCFE347-3537-49C1-8BCD-D487AC295A6F}" type="presParOf" srcId="{279D9E35-A3DA-436F-BE6F-A061406F82D5}" destId="{C614A1FA-C39E-421F-BF24-3D666DBF80F9}" srcOrd="1" destOrd="0" presId="urn:microsoft.com/office/officeart/2005/8/layout/vList2"/>
    <dgm:cxn modelId="{FB0B2462-BF53-4D39-AFC9-F52966200E14}" type="presParOf" srcId="{279D9E35-A3DA-436F-BE6F-A061406F82D5}" destId="{3A5BD6F6-5D2A-4154-A391-DF84C1297688}" srcOrd="2" destOrd="0" presId="urn:microsoft.com/office/officeart/2005/8/layout/vList2"/>
    <dgm:cxn modelId="{4C50B4BA-B1BF-4C32-8899-F852B218A149}" type="presParOf" srcId="{279D9E35-A3DA-436F-BE6F-A061406F82D5}" destId="{E2FE627B-90C2-42C8-BBD6-5A2754FADF16}" srcOrd="3" destOrd="0" presId="urn:microsoft.com/office/officeart/2005/8/layout/vList2"/>
    <dgm:cxn modelId="{C88EED87-6C2F-43FB-AE04-94F6633EADF3}" type="presParOf" srcId="{279D9E35-A3DA-436F-BE6F-A061406F82D5}" destId="{69D92FE3-E599-4F8D-92F0-26AC0D22F7D7}"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9FF78B-EFCD-4B40-A5DC-0A23BCB5DC76}">
      <dsp:nvSpPr>
        <dsp:cNvPr id="0" name=""/>
        <dsp:cNvSpPr/>
      </dsp:nvSpPr>
      <dsp:spPr>
        <a:xfrm>
          <a:off x="0" y="234188"/>
          <a:ext cx="11449291" cy="182286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kern="1200" dirty="0">
              <a:latin typeface="Bookman Old Style"/>
            </a:rPr>
            <a:t>The existing work primarily focuses on general tax fraud detection or prediction models that are applied to a wide range of scenarios. The problem statement provided, on the other hand, describes a specific case with unique factors, such as the number of children, property tax, car maintenance, employee salaries, minimum living costs, average customer behavior, jewelry shopping, and online shopping. These factors need to be considered to accurately assess the discrepancy between the declared income and the expected income.</a:t>
          </a:r>
        </a:p>
      </dsp:txBody>
      <dsp:txXfrm>
        <a:off x="88985" y="323173"/>
        <a:ext cx="11271321" cy="1644890"/>
      </dsp:txXfrm>
    </dsp:sp>
    <dsp:sp modelId="{937A8060-4855-4150-9950-B8CF800EB666}">
      <dsp:nvSpPr>
        <dsp:cNvPr id="0" name=""/>
        <dsp:cNvSpPr/>
      </dsp:nvSpPr>
      <dsp:spPr>
        <a:xfrm>
          <a:off x="0" y="2111768"/>
          <a:ext cx="11449291" cy="1822860"/>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latin typeface="Bookman Old Style"/>
            </a:rPr>
            <a:t>To address this drawback, a more tailored and customized approach is required. The existing work can serve as a foundation or reference, but additional research and analysis specific to the given scenario would be necessary to develop an efficient system for identifying tax evasion in the case of the grocery shop owner. This would involve considering the specific features and variables relevant to the case and incorporating them into the detection model or algorithm.</a:t>
          </a:r>
        </a:p>
      </dsp:txBody>
      <dsp:txXfrm>
        <a:off x="88985" y="2200753"/>
        <a:ext cx="11271321" cy="16448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E19D0-7A56-47C9-BC77-F0C9A702AE3D}">
      <dsp:nvSpPr>
        <dsp:cNvPr id="0" name=""/>
        <dsp:cNvSpPr/>
      </dsp:nvSpPr>
      <dsp:spPr>
        <a:xfrm rot="5400000">
          <a:off x="-262368" y="264756"/>
          <a:ext cx="1749121" cy="1224385"/>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95" tIns="23495" rIns="23495" bIns="23495" numCol="1" spcCol="1270" anchor="ctr" anchorCtr="0">
          <a:noAutofit/>
        </a:bodyPr>
        <a:lstStyle/>
        <a:p>
          <a:pPr marL="0" lvl="0" indent="0" algn="ctr" defTabSz="1644650">
            <a:lnSpc>
              <a:spcPct val="90000"/>
            </a:lnSpc>
            <a:spcBef>
              <a:spcPct val="0"/>
            </a:spcBef>
            <a:spcAft>
              <a:spcPct val="35000"/>
            </a:spcAft>
            <a:buNone/>
          </a:pPr>
          <a:r>
            <a:rPr lang="en-US" sz="3700" kern="1200" dirty="0">
              <a:latin typeface="Bookman Old Style"/>
            </a:rPr>
            <a:t>1.</a:t>
          </a:r>
          <a:endParaRPr lang="en-US" sz="3700" kern="1200" dirty="0"/>
        </a:p>
      </dsp:txBody>
      <dsp:txXfrm rot="-5400000">
        <a:off x="1" y="614581"/>
        <a:ext cx="1224385" cy="524736"/>
      </dsp:txXfrm>
    </dsp:sp>
    <dsp:sp modelId="{4E00FF52-D3FC-409D-9C7D-EE9CA1C1A59B}">
      <dsp:nvSpPr>
        <dsp:cNvPr id="0" name=""/>
        <dsp:cNvSpPr/>
      </dsp:nvSpPr>
      <dsp:spPr>
        <a:xfrm rot="5400000">
          <a:off x="5347489" y="-4120715"/>
          <a:ext cx="1136929" cy="9383136"/>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a:solidFill>
                <a:srgbClr val="000000"/>
              </a:solidFill>
              <a:latin typeface="Bookman Old Style"/>
              <a:ea typeface="Verdana"/>
            </a:rPr>
            <a:t>The logistic regression approach has several benefits over traditional methods of income tax fraud detection. First, it is more accurate and efficient than manual methods of detecting fraud, which can be time-consuming and prone to errors.</a:t>
          </a:r>
        </a:p>
      </dsp:txBody>
      <dsp:txXfrm rot="-5400000">
        <a:off x="1224386" y="57888"/>
        <a:ext cx="9327636" cy="1025929"/>
      </dsp:txXfrm>
    </dsp:sp>
    <dsp:sp modelId="{7F8FCE06-F4B0-4606-8BFE-7098AC56D738}">
      <dsp:nvSpPr>
        <dsp:cNvPr id="0" name=""/>
        <dsp:cNvSpPr/>
      </dsp:nvSpPr>
      <dsp:spPr>
        <a:xfrm rot="5400000">
          <a:off x="-262368" y="1821367"/>
          <a:ext cx="1749121" cy="1224385"/>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95" tIns="23495" rIns="23495" bIns="23495" numCol="1" spcCol="1270" anchor="ctr" anchorCtr="0">
          <a:noAutofit/>
        </a:bodyPr>
        <a:lstStyle/>
        <a:p>
          <a:pPr marL="0" lvl="0" indent="0" algn="ctr" defTabSz="1644650">
            <a:lnSpc>
              <a:spcPct val="90000"/>
            </a:lnSpc>
            <a:spcBef>
              <a:spcPct val="0"/>
            </a:spcBef>
            <a:spcAft>
              <a:spcPct val="35000"/>
            </a:spcAft>
            <a:buNone/>
          </a:pPr>
          <a:r>
            <a:rPr lang="en-US" sz="3700" kern="1200" dirty="0">
              <a:latin typeface="Bookman Old Style"/>
            </a:rPr>
            <a:t>2.</a:t>
          </a:r>
          <a:endParaRPr lang="en-US" sz="3700" kern="1200" dirty="0"/>
        </a:p>
      </dsp:txBody>
      <dsp:txXfrm rot="-5400000">
        <a:off x="1" y="2171192"/>
        <a:ext cx="1224385" cy="524736"/>
      </dsp:txXfrm>
    </dsp:sp>
    <dsp:sp modelId="{AAE39567-FC87-4191-8F01-8548EF10C6C9}">
      <dsp:nvSpPr>
        <dsp:cNvPr id="0" name=""/>
        <dsp:cNvSpPr/>
      </dsp:nvSpPr>
      <dsp:spPr>
        <a:xfrm rot="5400000">
          <a:off x="5347489" y="-2564104"/>
          <a:ext cx="1136929" cy="9383136"/>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a:solidFill>
                <a:srgbClr val="000000"/>
              </a:solidFill>
              <a:latin typeface="Bookman Old Style"/>
              <a:ea typeface="Verdana"/>
            </a:rPr>
            <a:t>Second, it can be used to identify new types of fraud that may not have been detected using traditional methods. Finally, it can be used to prevent fraud before it occurs by identifying high-risk taxpayers and conducting audits or investigations.</a:t>
          </a:r>
        </a:p>
      </dsp:txBody>
      <dsp:txXfrm rot="-5400000">
        <a:off x="1224386" y="1614499"/>
        <a:ext cx="9327636" cy="1025929"/>
      </dsp:txXfrm>
    </dsp:sp>
    <dsp:sp modelId="{59301B8F-909C-4D88-9E4E-DBDD11E6C982}">
      <dsp:nvSpPr>
        <dsp:cNvPr id="0" name=""/>
        <dsp:cNvSpPr/>
      </dsp:nvSpPr>
      <dsp:spPr>
        <a:xfrm rot="5400000">
          <a:off x="-262368" y="3377979"/>
          <a:ext cx="1749121" cy="1224385"/>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95" tIns="23495" rIns="23495" bIns="23495" numCol="1" spcCol="1270" anchor="ctr" anchorCtr="0">
          <a:noAutofit/>
        </a:bodyPr>
        <a:lstStyle/>
        <a:p>
          <a:pPr marL="0" lvl="0" indent="0" algn="ctr" defTabSz="1644650">
            <a:lnSpc>
              <a:spcPct val="90000"/>
            </a:lnSpc>
            <a:spcBef>
              <a:spcPct val="0"/>
            </a:spcBef>
            <a:spcAft>
              <a:spcPct val="35000"/>
            </a:spcAft>
            <a:buNone/>
          </a:pPr>
          <a:r>
            <a:rPr lang="en-US" sz="3700" kern="1200" dirty="0">
              <a:solidFill>
                <a:schemeClr val="bg1"/>
              </a:solidFill>
              <a:latin typeface="Bookman Old Style"/>
              <a:ea typeface="Verdana"/>
            </a:rPr>
            <a:t>3.</a:t>
          </a:r>
        </a:p>
      </dsp:txBody>
      <dsp:txXfrm rot="-5400000">
        <a:off x="1" y="3727804"/>
        <a:ext cx="1224385" cy="524736"/>
      </dsp:txXfrm>
    </dsp:sp>
    <dsp:sp modelId="{9388EE31-BF3F-4A4E-881C-8FB248D4141A}">
      <dsp:nvSpPr>
        <dsp:cNvPr id="0" name=""/>
        <dsp:cNvSpPr/>
      </dsp:nvSpPr>
      <dsp:spPr>
        <a:xfrm rot="5400000">
          <a:off x="5347489" y="-1007492"/>
          <a:ext cx="1136929" cy="9383136"/>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a:solidFill>
                <a:srgbClr val="374151"/>
              </a:solidFill>
            </a:rPr>
            <a:t>Third, logistic regression provides a probabilistic framework for fraud detection. It not only predicts the likelihood of an individual engaging in fraudulent activities but also assigns a probability score to each prediction.</a:t>
          </a:r>
          <a:r>
            <a:rPr lang="en-US" sz="1200" kern="1200" dirty="0">
              <a:solidFill>
                <a:srgbClr val="374151"/>
              </a:solidFill>
              <a:latin typeface="Bookman Old Style"/>
            </a:rPr>
            <a:t> </a:t>
          </a:r>
          <a:r>
            <a:rPr lang="en-US" sz="1200" kern="1200" dirty="0">
              <a:solidFill>
                <a:srgbClr val="374151"/>
              </a:solidFill>
            </a:rPr>
            <a:t>This probabilistic nature allows tax authorities to prioritize their efforts and allocate resources effectively by focusing on individuals with higher fraud probabilities.</a:t>
          </a:r>
          <a:r>
            <a:rPr lang="en-US" sz="1200" kern="1200" dirty="0">
              <a:latin typeface="Bookman Old Style"/>
            </a:rPr>
            <a:t> </a:t>
          </a:r>
        </a:p>
        <a:p>
          <a:pPr marL="114300" lvl="1" indent="-114300" algn="l" defTabSz="533400">
            <a:lnSpc>
              <a:spcPct val="90000"/>
            </a:lnSpc>
            <a:spcBef>
              <a:spcPct val="0"/>
            </a:spcBef>
            <a:spcAft>
              <a:spcPct val="15000"/>
            </a:spcAft>
            <a:buChar char="•"/>
          </a:pPr>
          <a:r>
            <a:rPr lang="en-US" sz="1200" kern="1200" dirty="0">
              <a:solidFill>
                <a:srgbClr val="374151"/>
              </a:solidFill>
            </a:rPr>
            <a:t>By targeting high-risk taxpayers, logistic regression can help detect and prevent fraud more efficiently, leading to improved resource allocation and increased overall effectiveness of fraud detection measures.</a:t>
          </a:r>
          <a:endParaRPr lang="en-US" sz="1200" kern="1200" dirty="0"/>
        </a:p>
      </dsp:txBody>
      <dsp:txXfrm rot="-5400000">
        <a:off x="1224386" y="3171111"/>
        <a:ext cx="9327636" cy="10259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B9FF8C-CA82-4F3A-AD46-01484233E9A0}">
      <dsp:nvSpPr>
        <dsp:cNvPr id="0" name=""/>
        <dsp:cNvSpPr/>
      </dsp:nvSpPr>
      <dsp:spPr>
        <a:xfrm>
          <a:off x="0" y="486171"/>
          <a:ext cx="10218292" cy="11840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kern="1200" dirty="0"/>
            <a:t>Our Future improvements include modifying the app so that it can use actual amounts rather than a range for the income and try to load the app to the Google Play store.</a:t>
          </a:r>
        </a:p>
      </dsp:txBody>
      <dsp:txXfrm>
        <a:off x="57800" y="543971"/>
        <a:ext cx="10102692" cy="1068440"/>
      </dsp:txXfrm>
    </dsp:sp>
    <dsp:sp modelId="{3A5BD6F6-5D2A-4154-A391-DF84C1297688}">
      <dsp:nvSpPr>
        <dsp:cNvPr id="0" name=""/>
        <dsp:cNvSpPr/>
      </dsp:nvSpPr>
      <dsp:spPr>
        <a:xfrm>
          <a:off x="0" y="1736451"/>
          <a:ext cx="10218292" cy="11840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The app is expected to have the potential to significantly reduce the incidence of income tax fraud, thereby increasing the tax revenue for governments and ensuring fairness and equity in the tax system. </a:t>
          </a:r>
        </a:p>
      </dsp:txBody>
      <dsp:txXfrm>
        <a:off x="57800" y="1794251"/>
        <a:ext cx="10102692" cy="1068440"/>
      </dsp:txXfrm>
    </dsp:sp>
    <dsp:sp modelId="{69D92FE3-E599-4F8D-92F0-26AC0D22F7D7}">
      <dsp:nvSpPr>
        <dsp:cNvPr id="0" name=""/>
        <dsp:cNvSpPr/>
      </dsp:nvSpPr>
      <dsp:spPr>
        <a:xfrm>
          <a:off x="0" y="2986731"/>
          <a:ext cx="10218292" cy="11840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It is also expected to be used by tax authorities and financial institutions to identify  income tax thieves and allocate their resources more efficiently. </a:t>
          </a:r>
        </a:p>
      </dsp:txBody>
      <dsp:txXfrm>
        <a:off x="57800" y="3044531"/>
        <a:ext cx="10102692" cy="106844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A3180C-8851-4C0B-9E3A-4AA4110440E4}" type="datetimeFigureOut">
              <a:t>5/24/2023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83805-D393-4213-A4EF-467E7FFA11A7}" type="slidenum">
              <a:t>‹#›</a:t>
            </a:fld>
            <a:endParaRPr lang="en-US"/>
          </a:p>
        </p:txBody>
      </p:sp>
    </p:spTree>
    <p:extLst>
      <p:ext uri="{BB962C8B-B14F-4D97-AF65-F5344CB8AC3E}">
        <p14:creationId xmlns:p14="http://schemas.microsoft.com/office/powerpoint/2010/main" val="21592515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Today we are here for our last and final review of our final year project. so lets start the presentation by highlighting the problem statement.</a:t>
            </a:r>
          </a:p>
        </p:txBody>
      </p:sp>
      <p:sp>
        <p:nvSpPr>
          <p:cNvPr id="4" name="Slide Number Placeholder 3"/>
          <p:cNvSpPr>
            <a:spLocks noGrp="1"/>
          </p:cNvSpPr>
          <p:nvPr>
            <p:ph type="sldNum" sz="quarter" idx="5"/>
          </p:nvPr>
        </p:nvSpPr>
        <p:spPr/>
        <p:txBody>
          <a:bodyPr/>
          <a:lstStyle/>
          <a:p>
            <a:fld id="{D5C83805-D393-4213-A4EF-467E7FFA11A7}" type="slidenum">
              <a:t>1</a:t>
            </a:fld>
            <a:endParaRPr lang="en-US"/>
          </a:p>
        </p:txBody>
      </p:sp>
    </p:spTree>
    <p:extLst>
      <p:ext uri="{BB962C8B-B14F-4D97-AF65-F5344CB8AC3E}">
        <p14:creationId xmlns:p14="http://schemas.microsoft.com/office/powerpoint/2010/main" val="4039110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Symbol"/>
              <a:buChar char="•"/>
            </a:pP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D5C83805-D393-4213-A4EF-467E7FFA11A7}" type="slidenum">
              <a:t>2</a:t>
            </a:fld>
            <a:endParaRPr lang="en-US"/>
          </a:p>
        </p:txBody>
      </p:sp>
    </p:spTree>
    <p:extLst>
      <p:ext uri="{BB962C8B-B14F-4D97-AF65-F5344CB8AC3E}">
        <p14:creationId xmlns:p14="http://schemas.microsoft.com/office/powerpoint/2010/main" val="2508598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panose="020F0502020204030204"/>
            </a:endParaRPr>
          </a:p>
          <a:p>
            <a:pPr marL="285750" indent="-285750">
              <a:buFont typeface="Arial"/>
              <a:buChar char="•"/>
            </a:pPr>
            <a:r>
              <a:rPr lang="en-US" dirty="0"/>
              <a:t>The existing work primarily focuses on general tax fraud detection or prediction models that are applied to a wide range of scenarios. The problem statement provided, on the other hand, describes a specific case with unique factors, such as the number of children, property tax, car maintenance, employee salaries, minimum living costs, average customer behavior, jewelry shopping, and online shopping. These factors need to be considered to accurately assess the discrepancy between the declared income and the expected income.</a:t>
            </a:r>
            <a:endParaRPr lang="en-US" dirty="0">
              <a:cs typeface="Calibri" panose="020F0502020204030204"/>
            </a:endParaRPr>
          </a:p>
          <a:p>
            <a:pPr marL="285750" indent="-285750">
              <a:buFont typeface="Arial"/>
              <a:buChar char="•"/>
            </a:pPr>
            <a:r>
              <a:rPr lang="en-US" dirty="0"/>
              <a:t>To address this drawback, a more tailored and customized approach is required. The existing work can serve as a foundation or reference, but additional research and analysis specific to the given scenario would be necessary to develop an efficient system for identifying tax evasion in the case of the grocery shop owner. This would involve considering the specific features and variables relevant to the case and incorporating them into the detection model or algorithm.</a:t>
            </a:r>
            <a:endParaRPr lang="en-US" dirty="0">
              <a:cs typeface="Calibri"/>
            </a:endParaRPr>
          </a:p>
          <a:p>
            <a:pPr marL="285750" indent="-285750">
              <a:buFont typeface="Arial"/>
              <a:buChar char="•"/>
            </a:pPr>
            <a:r>
              <a:rPr lang="en-US" dirty="0"/>
              <a:t>In our project, the dataset used for analysis was the </a:t>
            </a:r>
            <a:r>
              <a:rPr lang="en-US" dirty="0" err="1"/>
              <a:t>openML</a:t>
            </a:r>
            <a:r>
              <a:rPr lang="en-US" dirty="0"/>
              <a:t> income dataset, which contains similar variables to those encountered in the case. However, to effectively tackle the grocery shop owner's situation, it would be necessary to perform additional research and analysis specific to this scenario. </a:t>
            </a:r>
            <a:endParaRPr lang="en-US" dirty="0">
              <a:cs typeface="Calibri"/>
            </a:endParaRPr>
          </a:p>
        </p:txBody>
      </p:sp>
      <p:sp>
        <p:nvSpPr>
          <p:cNvPr id="4" name="Slide Number Placeholder 3"/>
          <p:cNvSpPr>
            <a:spLocks noGrp="1"/>
          </p:cNvSpPr>
          <p:nvPr>
            <p:ph type="sldNum" sz="quarter" idx="5"/>
          </p:nvPr>
        </p:nvSpPr>
        <p:spPr/>
        <p:txBody>
          <a:bodyPr/>
          <a:lstStyle/>
          <a:p>
            <a:fld id="{D5C83805-D393-4213-A4EF-467E7FFA11A7}" type="slidenum">
              <a:rPr lang="en-US"/>
              <a:t>3</a:t>
            </a:fld>
            <a:endParaRPr lang="en-US"/>
          </a:p>
        </p:txBody>
      </p:sp>
    </p:spTree>
    <p:extLst>
      <p:ext uri="{BB962C8B-B14F-4D97-AF65-F5344CB8AC3E}">
        <p14:creationId xmlns:p14="http://schemas.microsoft.com/office/powerpoint/2010/main" val="2465686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AS we all already know that we had proposed the </a:t>
            </a:r>
            <a:r>
              <a:rPr lang="en-US" dirty="0"/>
              <a:t>logistic regression algorithm as our </a:t>
            </a:r>
            <a:r>
              <a:rPr lang="en-GB" b="1" dirty="0"/>
              <a:t>Proposed Method </a:t>
            </a:r>
            <a:r>
              <a:rPr lang="en-GB" dirty="0"/>
              <a:t>now let us see the benefits of it.</a:t>
            </a:r>
            <a:endParaRPr lang="en-US" dirty="0">
              <a:cs typeface="Calibri"/>
            </a:endParaRPr>
          </a:p>
          <a:p>
            <a:pPr marL="171450" indent="-171450">
              <a:buFont typeface="Arial"/>
              <a:buChar char="•"/>
            </a:pPr>
            <a:endParaRPr lang="en-US" dirty="0"/>
          </a:p>
          <a:p>
            <a:pPr marL="171450" indent="-171450">
              <a:buFont typeface="Arial"/>
              <a:buChar char="•"/>
            </a:pPr>
            <a:r>
              <a:rPr lang="en-US" dirty="0"/>
              <a:t>The logistic regression approach has several benefits over traditional methods of income tax fraud detection. First, it is more accurate and efficient than manual methods of detecting fraud, which can be time-consuming and prone to errors. </a:t>
            </a:r>
            <a:endParaRPr lang="en-US" dirty="0">
              <a:cs typeface="Calibri"/>
            </a:endParaRPr>
          </a:p>
          <a:p>
            <a:pPr marL="171450" indent="-171450">
              <a:buFont typeface="Arial"/>
              <a:buChar char="•"/>
            </a:pPr>
            <a:r>
              <a:rPr lang="en-US" dirty="0"/>
              <a:t>Second, it can be used to identify new types of fraud that may not have been detected using traditional methods. Finally, it can be used to prevent fraud before it occurs by identifying high-risk taxpayers and conducting audits or investigations. </a:t>
            </a:r>
            <a:endParaRPr lang="en-US">
              <a:cs typeface="Calibri"/>
            </a:endParaRPr>
          </a:p>
          <a:p>
            <a:pPr marL="171450" indent="-171450">
              <a:buFont typeface="Arial"/>
              <a:buChar char="•"/>
            </a:pPr>
            <a:r>
              <a:rPr lang="en-US" dirty="0"/>
              <a:t>Third, logistic regression provides a probabilistic framework for fraud detection. It not only predicts the likelihood of an individual engaging in fraudulent activities but also assigns a probability score to each prediction. </a:t>
            </a:r>
          </a:p>
          <a:p>
            <a:pPr marL="171450" indent="-171450">
              <a:buFont typeface="Arial"/>
              <a:buChar char="•"/>
            </a:pPr>
            <a:r>
              <a:rPr lang="en-US" dirty="0"/>
              <a:t>This probabilistic nature allows tax authorities to prioritize their efforts and allocate resources effectively by focusing on individuals with higher fraud probabilities. </a:t>
            </a:r>
          </a:p>
          <a:p>
            <a:pPr marL="171450" indent="-171450">
              <a:buFont typeface="Arial"/>
              <a:buChar char="•"/>
            </a:pPr>
            <a:r>
              <a:rPr lang="en-US" dirty="0"/>
              <a:t>By targeting high-risk taxpayers, logistic regression can help detect and prevent fraud more efficiently, leading to improved resource allocation and increased overall effectiveness of fraud detection measures.</a:t>
            </a:r>
            <a:endParaRPr lang="en-US" dirty="0">
              <a:cs typeface="Calibri"/>
            </a:endParaRPr>
          </a:p>
          <a:p>
            <a:pPr marL="171450" indent="-171450">
              <a:buFont typeface="Arial"/>
              <a:buChar char="•"/>
            </a:pPr>
            <a:r>
              <a:rPr lang="en-US" dirty="0"/>
              <a:t>Fourth, logistic regression models can be easily interpreted and understood by stakeholders, including tax authorities, auditors, and taxpayers themselves. The coefficients associated with each predictor variable in the model provide valuable insights into the relative importance and direction of influence on fraud detection. </a:t>
            </a:r>
          </a:p>
          <a:p>
            <a:pPr marL="171450" indent="-171450">
              <a:buFont typeface="Arial"/>
              <a:buChar char="•"/>
            </a:pPr>
            <a:r>
              <a:rPr lang="en-US" dirty="0"/>
              <a:t>This interpretability facilitates transparent decision-making processes and fosters trust in the fraud detection system. Tax authorities can explain the reasoning behind their actions and provide evidence based on the model's outputs, leading to increased accountability and fairness in fraud detection procedures.</a:t>
            </a:r>
            <a:endParaRPr lang="en-US" dirty="0">
              <a:cs typeface="Calibri"/>
            </a:endParaRPr>
          </a:p>
          <a:p>
            <a:pPr marL="171450" indent="-171450">
              <a:buFont typeface="Arial"/>
              <a:buChar char="•"/>
            </a:pPr>
            <a:endParaRPr lang="en-US" dirty="0">
              <a:cs typeface="Calibri"/>
            </a:endParaRPr>
          </a:p>
        </p:txBody>
      </p:sp>
      <p:sp>
        <p:nvSpPr>
          <p:cNvPr id="4" name="Slide Number Placeholder 3"/>
          <p:cNvSpPr>
            <a:spLocks noGrp="1"/>
          </p:cNvSpPr>
          <p:nvPr>
            <p:ph type="sldNum" sz="quarter" idx="5"/>
          </p:nvPr>
        </p:nvSpPr>
        <p:spPr/>
        <p:txBody>
          <a:bodyPr/>
          <a:lstStyle/>
          <a:p>
            <a:fld id="{D5C83805-D393-4213-A4EF-467E7FFA11A7}" type="slidenum">
              <a:rPr lang="en-US"/>
              <a:t>4</a:t>
            </a:fld>
            <a:endParaRPr lang="en-US"/>
          </a:p>
        </p:txBody>
      </p:sp>
    </p:spTree>
    <p:extLst>
      <p:ext uri="{BB962C8B-B14F-4D97-AF65-F5344CB8AC3E}">
        <p14:creationId xmlns:p14="http://schemas.microsoft.com/office/powerpoint/2010/main" val="176359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a:buChar char="•"/>
            </a:pPr>
            <a:r>
              <a:rPr lang="en-US" b="1" dirty="0"/>
              <a:t>Data Collection</a:t>
            </a:r>
            <a:r>
              <a:rPr lang="en-US" dirty="0"/>
              <a:t>: The data used to detect income tax fraud was obtained from the </a:t>
            </a:r>
            <a:r>
              <a:rPr lang="en-US" dirty="0" err="1"/>
              <a:t>OpenML</a:t>
            </a:r>
            <a:r>
              <a:rPr lang="en-US" dirty="0"/>
              <a:t> repository. The dataset included variables such as age, </a:t>
            </a:r>
            <a:r>
              <a:rPr lang="en-US" dirty="0" err="1"/>
              <a:t>workclass</a:t>
            </a:r>
            <a:r>
              <a:rPr lang="en-US" dirty="0"/>
              <a:t>, </a:t>
            </a:r>
            <a:r>
              <a:rPr lang="en-US" dirty="0" err="1"/>
              <a:t>fnlwgt</a:t>
            </a:r>
            <a:r>
              <a:rPr lang="en-US" dirty="0"/>
              <a:t>, education, education-num, marital-status, occupation, relationship, race, sex, capital-gain, capital-loss, hours-per-week, native-country, and income.</a:t>
            </a:r>
          </a:p>
          <a:p>
            <a:pPr>
              <a:buFont typeface="Arial"/>
              <a:buChar char="•"/>
            </a:pPr>
            <a:r>
              <a:rPr lang="en-US" b="1" dirty="0"/>
              <a:t>Feature Selection</a:t>
            </a:r>
            <a:r>
              <a:rPr lang="en-US" dirty="0"/>
              <a:t>: The most important variables for detecting income tax fraud were selected using techniques like correlation analysis, feature importance, or domain knowledge. In this study, the selected features were age, </a:t>
            </a:r>
            <a:r>
              <a:rPr lang="en-US" dirty="0" err="1"/>
              <a:t>workclass</a:t>
            </a:r>
            <a:r>
              <a:rPr lang="en-US" dirty="0"/>
              <a:t>, race, sex, native-country, income (Demographic factors) and hours-per-week, education, marital-status, occupation, relationship (Behavioral factors).</a:t>
            </a:r>
            <a:endParaRPr lang="en-US" dirty="0">
              <a:cs typeface="Calibri"/>
            </a:endParaRPr>
          </a:p>
          <a:p>
            <a:pPr>
              <a:buFont typeface="Arial"/>
              <a:buChar char="•"/>
            </a:pPr>
            <a:r>
              <a:rPr lang="en-US" b="1" dirty="0"/>
              <a:t>Data Pre-processing</a:t>
            </a:r>
            <a:r>
              <a:rPr lang="en-US" dirty="0"/>
              <a:t>: The data was pre-processed by removing missing values, outliers, and irrelevant variables. Additionally, feature scaling, normalization, and encoding categorical variables were performed.</a:t>
            </a:r>
            <a:endParaRPr lang="en-US" dirty="0">
              <a:cs typeface="Calibri"/>
            </a:endParaRPr>
          </a:p>
          <a:p>
            <a:pPr>
              <a:buFont typeface="Arial"/>
              <a:buChar char="•"/>
            </a:pPr>
            <a:r>
              <a:rPr lang="en-US" b="1" dirty="0"/>
              <a:t>Data Partitioning</a:t>
            </a:r>
            <a:r>
              <a:rPr lang="en-US" dirty="0"/>
              <a:t>: The data was split into training and testing sets to train the models and evaluate their performance.</a:t>
            </a:r>
            <a:endParaRPr lang="en-US" dirty="0">
              <a:cs typeface="Calibri"/>
            </a:endParaRPr>
          </a:p>
          <a:p>
            <a:pPr>
              <a:buFont typeface="Arial"/>
              <a:buChar char="•"/>
            </a:pPr>
            <a:r>
              <a:rPr lang="en-US" b="1" dirty="0"/>
              <a:t>Model Training</a:t>
            </a:r>
            <a:r>
              <a:rPr lang="en-US" dirty="0"/>
              <a:t>: To prove that Logistic Regression is the most suitable model. 5 different models such as Decision Tree, Random Forest, Naive Bayes, k-Nearest Neighbors, and Feed Forward Neural Network, were trained along with Logistic regression on the selected features using the training data.</a:t>
            </a:r>
            <a:endParaRPr lang="en-US" dirty="0">
              <a:cs typeface="Calibri"/>
            </a:endParaRPr>
          </a:p>
          <a:p>
            <a:pPr>
              <a:buFont typeface="Arial"/>
              <a:buChar char="•"/>
            </a:pPr>
            <a:r>
              <a:rPr lang="en-US" b="1" dirty="0"/>
              <a:t>Model Evaluation</a:t>
            </a:r>
            <a:r>
              <a:rPr lang="en-US" dirty="0"/>
              <a:t>: The performance of the trained models on the testing data was evaluated using metrics like accuracy, precision, recall, and F1 score to measure how well the model was performing in detecting income tax fraud.</a:t>
            </a:r>
            <a:endParaRPr lang="en-US" dirty="0">
              <a:cs typeface="Calibri"/>
            </a:endParaRPr>
          </a:p>
          <a:p>
            <a:pPr>
              <a:buFont typeface="Arial"/>
              <a:buChar char="•"/>
            </a:pPr>
            <a:r>
              <a:rPr lang="en-US" b="1" dirty="0"/>
              <a:t>Visualization</a:t>
            </a:r>
            <a:r>
              <a:rPr lang="en-US" dirty="0"/>
              <a:t>: A visualization was created to compare the performance of different algorithms. Bar plots were used to compare the accuracy scores of different models, ROC curves to see which model performs better with an area under the curve (AUC), and precision-recall curves that compare precision and recall.</a:t>
            </a:r>
            <a:endParaRPr lang="en-US" dirty="0">
              <a:cs typeface="Calibri"/>
            </a:endParaRPr>
          </a:p>
          <a:p>
            <a:pPr>
              <a:buFont typeface="Arial"/>
              <a:buChar char="•"/>
            </a:pPr>
            <a:r>
              <a:rPr lang="en-US" b="1" dirty="0"/>
              <a:t>Model Comparison</a:t>
            </a:r>
            <a:r>
              <a:rPr lang="en-US" dirty="0"/>
              <a:t>: The performance of each algorithm was compared to determine which algorithm performs the best. </a:t>
            </a:r>
            <a:endParaRPr lang="en-US" dirty="0">
              <a:cs typeface="Calibri"/>
            </a:endParaRPr>
          </a:p>
          <a:p>
            <a:pPr>
              <a:buFont typeface="Arial"/>
              <a:buChar char="•"/>
            </a:pPr>
            <a:r>
              <a:rPr lang="en-US" b="1" dirty="0"/>
              <a:t>Model Deployment</a:t>
            </a:r>
            <a:r>
              <a:rPr lang="en-US" dirty="0"/>
              <a:t>: The best model is implemented in Android Studio using the TensorFlow library.</a:t>
            </a:r>
            <a:endParaRPr lang="en-US" dirty="0">
              <a:cs typeface="Calibri"/>
            </a:endParaRPr>
          </a:p>
          <a:p>
            <a:pPr>
              <a:buFont typeface="Arial"/>
              <a:buChar char="•"/>
            </a:pPr>
            <a:r>
              <a:rPr lang="en-US" b="1" dirty="0"/>
              <a:t>Application Development</a:t>
            </a:r>
            <a:r>
              <a:rPr lang="en-US" dirty="0"/>
              <a:t>: The app's user interface is created through App view. Our implementation consists of three XML layout files that define the user interface. The app controller serves as the intermediate component between the Model and View elements, managing data flow and event handling.</a:t>
            </a:r>
            <a:endParaRPr lang="en-US" dirty="0">
              <a:cs typeface="Calibri"/>
            </a:endParaRPr>
          </a:p>
          <a:p>
            <a:pPr>
              <a:buFont typeface="Arial"/>
              <a:buChar char="•"/>
            </a:pPr>
            <a:r>
              <a:rPr lang="en-US" b="1" dirty="0"/>
              <a:t>App Launch</a:t>
            </a:r>
            <a:r>
              <a:rPr lang="en-US" dirty="0"/>
              <a:t>: Upon running the application, the source code and resources are compiled into an APK. After installation, Android initiates the app by creating an instance of the main activity, which is then displayed on the screen.</a:t>
            </a:r>
            <a:endParaRPr lang="en-US" dirty="0">
              <a:cs typeface="Calibri"/>
            </a:endParaRPr>
          </a:p>
          <a:p>
            <a:pPr marL="285750" indent="-285750">
              <a:buFont typeface="Arial"/>
              <a:buChar char="•"/>
            </a:pPr>
            <a:endParaRPr lang="en-US" dirty="0">
              <a:cs typeface="Calibri"/>
            </a:endParaRPr>
          </a:p>
        </p:txBody>
      </p:sp>
      <p:sp>
        <p:nvSpPr>
          <p:cNvPr id="4" name="Slide Number Placeholder 3"/>
          <p:cNvSpPr>
            <a:spLocks noGrp="1"/>
          </p:cNvSpPr>
          <p:nvPr>
            <p:ph type="sldNum" sz="quarter" idx="5"/>
          </p:nvPr>
        </p:nvSpPr>
        <p:spPr/>
        <p:txBody>
          <a:bodyPr/>
          <a:lstStyle/>
          <a:p>
            <a:fld id="{D5C83805-D393-4213-A4EF-467E7FFA11A7}" type="slidenum">
              <a:rPr lang="en-US"/>
              <a:t>5</a:t>
            </a:fld>
            <a:endParaRPr lang="en-US"/>
          </a:p>
        </p:txBody>
      </p:sp>
    </p:spTree>
    <p:extLst>
      <p:ext uri="{BB962C8B-B14F-4D97-AF65-F5344CB8AC3E}">
        <p14:creationId xmlns:p14="http://schemas.microsoft.com/office/powerpoint/2010/main" val="1821971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 6:</a:t>
            </a:r>
            <a:endParaRPr lang="en-US" dirty="0"/>
          </a:p>
          <a:p>
            <a:r>
              <a:rPr lang="en-US" dirty="0"/>
              <a:t>These are the results of the visualization. The first visualization is a bar plot that compares the accuracy of each model. The red horizontal line represents the accuracy of the logistic regression model, and it's added to provide a reference point for comparison. The second visualization is an ROC curve, which shows the performance of the classifiers at different threshold levels. The code uses </a:t>
            </a:r>
            <a:r>
              <a:rPr lang="en-US" dirty="0" err="1"/>
              <a:t>sklearn's</a:t>
            </a:r>
            <a:r>
              <a:rPr lang="en-US" dirty="0"/>
              <a:t> </a:t>
            </a:r>
            <a:r>
              <a:rPr lang="en-US" dirty="0" err="1"/>
              <a:t>roc_curve</a:t>
            </a:r>
            <a:r>
              <a:rPr lang="en-US" dirty="0"/>
              <a:t> function to calculate the false positive rate and true positive rate for each model and then plots them against each other. The third visualization is a precision-recall curve, which shows the trade-off between precision and recall at different threshold levels.</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D5C83805-D393-4213-A4EF-467E7FFA11A7}" type="slidenum">
              <a:t>6</a:t>
            </a:fld>
            <a:endParaRPr lang="en-US"/>
          </a:p>
        </p:txBody>
      </p:sp>
    </p:spTree>
    <p:extLst>
      <p:ext uri="{BB962C8B-B14F-4D97-AF65-F5344CB8AC3E}">
        <p14:creationId xmlns:p14="http://schemas.microsoft.com/office/powerpoint/2010/main" val="2205066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optimize the performance of the best-performing model with hyperparameters using the </a:t>
            </a:r>
            <a:r>
              <a:rPr lang="en-US" dirty="0" err="1"/>
              <a:t>GridSearchCV</a:t>
            </a:r>
            <a:r>
              <a:rPr lang="en-US" dirty="0"/>
              <a:t> method from scikit-learn. The hyperparameters being tuned are the regularization strength parameter "C" of the logistic regression algorithm. After the hyperparameters are tuned, the best estimator model is selected based on the average score obtained across all folds of the cross-validation. The logistic regression model's prediction probabilities were used to identify suspicious fraudsters based on a threshold value of 0.35, and 2769 records were recognized as suspicious of committing income tax fraud.</a:t>
            </a:r>
          </a:p>
          <a:p>
            <a:r>
              <a:rPr lang="en-US" dirty="0"/>
              <a:t>Finally, the performance of each model is compared using evaluation metrics.</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D5C83805-D393-4213-A4EF-467E7FFA11A7}" type="slidenum">
              <a:t>7</a:t>
            </a:fld>
            <a:endParaRPr lang="en-US"/>
          </a:p>
        </p:txBody>
      </p:sp>
    </p:spTree>
    <p:extLst>
      <p:ext uri="{BB962C8B-B14F-4D97-AF65-F5344CB8AC3E}">
        <p14:creationId xmlns:p14="http://schemas.microsoft.com/office/powerpoint/2010/main" val="1759057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Login Screen:</a:t>
            </a:r>
            <a:endParaRPr lang="en-US" dirty="0"/>
          </a:p>
          <a:p>
            <a:pPr marL="285750" indent="-285750">
              <a:buFont typeface="Symbol"/>
              <a:buChar char="•"/>
            </a:pPr>
            <a:r>
              <a:rPr lang="en-US" dirty="0"/>
              <a:t>The user opens the app and is presented with the </a:t>
            </a:r>
            <a:r>
              <a:rPr lang="en-GB" dirty="0"/>
              <a:t>Login Screen</a:t>
            </a:r>
            <a:r>
              <a:rPr lang="en-US" dirty="0"/>
              <a:t>.</a:t>
            </a:r>
          </a:p>
          <a:p>
            <a:pPr marL="285750" indent="-285750">
              <a:buFont typeface="Symbol"/>
              <a:buChar char="•"/>
            </a:pPr>
            <a:r>
              <a:rPr lang="en-US" dirty="0"/>
              <a:t>After entering the credentials such as username and password by tapping the submit button.</a:t>
            </a:r>
          </a:p>
          <a:p>
            <a:pPr marL="285750" indent="-285750">
              <a:buFont typeface="Symbol"/>
              <a:buChar char="•"/>
            </a:pPr>
            <a:r>
              <a:rPr lang="en-US" dirty="0"/>
              <a:t>The </a:t>
            </a:r>
            <a:r>
              <a:rPr lang="en-GB" dirty="0"/>
              <a:t>Main Activity</a:t>
            </a:r>
            <a:r>
              <a:rPr lang="en-US" dirty="0"/>
              <a:t> verifies the credentials and, if successful, transitions to the Input Screen.</a:t>
            </a:r>
          </a:p>
          <a:p>
            <a:r>
              <a:rPr lang="en-US" dirty="0"/>
              <a:t>Input Screen:</a:t>
            </a:r>
          </a:p>
          <a:p>
            <a:pPr marL="285750" indent="-285750">
              <a:buFont typeface="Symbol"/>
              <a:buChar char="•"/>
            </a:pPr>
            <a:r>
              <a:rPr lang="en-US" dirty="0"/>
              <a:t>The user selects the input values using the Edit Text, AutoComplete Text View, Radio button and Spinner controls by tapping the Predict button.</a:t>
            </a:r>
          </a:p>
          <a:p>
            <a:pPr marL="285750" indent="-285750">
              <a:buFont typeface="Symbol"/>
              <a:buChar char="•"/>
            </a:pPr>
            <a:r>
              <a:rPr lang="en-US" dirty="0"/>
              <a:t>The Prediction Activity calls the Classifier class to generate the predicted result.</a:t>
            </a:r>
          </a:p>
          <a:p>
            <a:pPr marL="285750" indent="-285750">
              <a:buFont typeface="Symbol"/>
              <a:buChar char="•"/>
            </a:pPr>
            <a:r>
              <a:rPr lang="en-US" dirty="0"/>
              <a:t>The Classifier class processes the input values and returns the prediction result to the Prediction Activity.</a:t>
            </a:r>
          </a:p>
          <a:p>
            <a:pPr marL="285750" indent="-285750">
              <a:buFont typeface="Symbol"/>
              <a:buChar char="•"/>
            </a:pPr>
            <a:r>
              <a:rPr lang="en-US" dirty="0"/>
              <a:t>The Prediction Activity transitions to the Display activity and passes the predicted result to the Display Activity.</a:t>
            </a:r>
          </a:p>
          <a:p>
            <a:r>
              <a:rPr lang="en-US" dirty="0"/>
              <a:t>Display Screen: </a:t>
            </a:r>
          </a:p>
          <a:p>
            <a:pPr marL="285750" indent="-285750">
              <a:buFont typeface="Symbol"/>
              <a:buChar char="•"/>
            </a:pPr>
            <a:r>
              <a:rPr lang="en-US" dirty="0"/>
              <a:t>The Display Activity retrieves the prediction result and displays it in the Text View.</a:t>
            </a:r>
          </a:p>
          <a:p>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D5C83805-D393-4213-A4EF-467E7FFA11A7}" type="slidenum">
              <a:rPr lang="en-US"/>
              <a:t>8</a:t>
            </a:fld>
            <a:endParaRPr lang="en-US"/>
          </a:p>
        </p:txBody>
      </p:sp>
    </p:spTree>
    <p:extLst>
      <p:ext uri="{BB962C8B-B14F-4D97-AF65-F5344CB8AC3E}">
        <p14:creationId xmlns:p14="http://schemas.microsoft.com/office/powerpoint/2010/main" val="2488071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50877" y="1322386"/>
            <a:ext cx="10363200" cy="1470025"/>
          </a:xfrm>
        </p:spPr>
        <p:txBody>
          <a:bodyPr/>
          <a:lstStyle>
            <a:lvl1pPr>
              <a:defRPr>
                <a:solidFill>
                  <a:schemeClr val="tx2">
                    <a:lumMod val="75000"/>
                  </a:schemeClr>
                </a:solidFill>
              </a:defRPr>
            </a:lvl1pPr>
          </a:lstStyle>
          <a:p>
            <a:r>
              <a:rPr lang="en-US"/>
              <a:t>Click to edit Master title style</a:t>
            </a:r>
          </a:p>
        </p:txBody>
      </p:sp>
      <p:sp>
        <p:nvSpPr>
          <p:cNvPr id="3" name="Subtitle 2"/>
          <p:cNvSpPr>
            <a:spLocks noGrp="1"/>
          </p:cNvSpPr>
          <p:nvPr>
            <p:ph type="subTitle" idx="1"/>
          </p:nvPr>
        </p:nvSpPr>
        <p:spPr>
          <a:xfrm>
            <a:off x="2032000" y="3326641"/>
            <a:ext cx="8534400" cy="1752600"/>
          </a:xfrm>
        </p:spPr>
        <p:txBody>
          <a:bodyPr>
            <a:normAutofit/>
          </a:bodyPr>
          <a:lstStyle>
            <a:lvl1pPr marL="0" indent="0" algn="ctr">
              <a:buNone/>
              <a:defRPr sz="2000" b="1">
                <a:solidFill>
                  <a:schemeClr val="tx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994CE30-7D40-4BC0-BA0D-56C992D5B4BD}" type="datetimeFigureOut">
              <a:rPr lang="en-GB" smtClean="0"/>
              <a:t>24/05/2023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167997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24/05/2023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96261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24/05/2023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87830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lumMod val="75000"/>
                  </a:schemeClr>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24/05/2023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190914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994CE30-7D40-4BC0-BA0D-56C992D5B4BD}" type="datetimeFigureOut">
              <a:rPr lang="en-GB" smtClean="0"/>
              <a:t>24/05/2023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3406418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0000"/>
                </a:solidFill>
              </a:defRPr>
            </a:lvl1p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994CE30-7D40-4BC0-BA0D-56C992D5B4BD}" type="datetimeFigureOut">
              <a:rPr lang="en-GB" smtClean="0"/>
              <a:t>24/05/2023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738786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9368" y="304800"/>
            <a:ext cx="10668000" cy="487362"/>
          </a:xfrm>
        </p:spPr>
        <p:txBody>
          <a:bodyPr/>
          <a:lstStyle>
            <a:lvl1pPr>
              <a:defRPr>
                <a:solidFill>
                  <a:srgbClr val="FF0000"/>
                </a:solidFill>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994CE30-7D40-4BC0-BA0D-56C992D5B4BD}" type="datetimeFigureOut">
              <a:rPr lang="en-GB" smtClean="0"/>
              <a:t>24/05/2023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801633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60800" y="274638"/>
            <a:ext cx="7721600" cy="48736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4994CE30-7D40-4BC0-BA0D-56C992D5B4BD}" type="datetimeFigureOut">
              <a:rPr lang="en-GB" smtClean="0"/>
              <a:t>24/05/2023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BCD3F7E-62B3-4FB9-95CE-D1B0CC271B85}" type="slidenum">
              <a:rPr lang="en-GB" smtClean="0"/>
              <a:t>‹#›</a:t>
            </a:fld>
            <a:endParaRPr lang="en-GB"/>
          </a:p>
        </p:txBody>
      </p:sp>
      <p:pic>
        <p:nvPicPr>
          <p:cNvPr id="2051" name="Picture 3" descr="C:\Users\AMMU\Desktop\Bord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5209" y="139874"/>
            <a:ext cx="9686793" cy="698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2022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94CE30-7D40-4BC0-BA0D-56C992D5B4BD}" type="datetimeFigureOut">
              <a:rPr lang="en-GB" smtClean="0"/>
              <a:t>24/05/2023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24971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994CE30-7D40-4BC0-BA0D-56C992D5B4BD}" type="datetimeFigureOut">
              <a:rPr lang="en-GB" smtClean="0"/>
              <a:t>24/05/2023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521564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994CE30-7D40-4BC0-BA0D-56C992D5B4BD}" type="datetimeFigureOut">
              <a:rPr lang="en-GB" smtClean="0"/>
              <a:t>24/05/2023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3874595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2800" y="274638"/>
            <a:ext cx="10668000" cy="487362"/>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812800" y="1143001"/>
            <a:ext cx="10668000" cy="495299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latin typeface="Verdana" pitchFamily="34" charset="0"/>
                <a:ea typeface="Verdana" pitchFamily="34" charset="0"/>
                <a:cs typeface="Verdana" pitchFamily="34" charset="0"/>
              </a:defRPr>
            </a:lvl1pPr>
          </a:lstStyle>
          <a:p>
            <a:fld id="{4994CE30-7D40-4BC0-BA0D-56C992D5B4BD}" type="datetimeFigureOut">
              <a:rPr lang="en-GB" smtClean="0"/>
              <a:t>24/05/2023</a:t>
            </a:fld>
            <a:endParaRPr lang="en-GB"/>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latin typeface="Verdana" pitchFamily="34" charset="0"/>
                <a:ea typeface="Verdana" pitchFamily="34" charset="0"/>
                <a:cs typeface="Verdana" pitchFamily="34" charset="0"/>
              </a:defRPr>
            </a:lvl1pPr>
          </a:lstStyle>
          <a:p>
            <a:endParaRPr lang="en-GB"/>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latin typeface="Verdana" pitchFamily="34" charset="0"/>
                <a:ea typeface="Verdana" pitchFamily="34" charset="0"/>
                <a:cs typeface="Verdana" pitchFamily="34" charset="0"/>
              </a:defRPr>
            </a:lvl1pPr>
          </a:lstStyle>
          <a:p>
            <a:fld id="{1BCD3F7E-62B3-4FB9-95CE-D1B0CC271B85}" type="slidenum">
              <a:rPr lang="en-GB" smtClean="0"/>
              <a:t>‹#›</a:t>
            </a:fld>
            <a:endParaRPr lang="en-GB"/>
          </a:p>
        </p:txBody>
      </p:sp>
      <p:sp>
        <p:nvSpPr>
          <p:cNvPr id="8" name="Line 6">
            <a:extLst>
              <a:ext uri="{FF2B5EF4-FFF2-40B4-BE49-F238E27FC236}">
                <a16:creationId xmlns:a16="http://schemas.microsoft.com/office/drawing/2014/main" id="{3F0EAE8F-8B4C-436F-93E6-DF250930561C}"/>
              </a:ext>
            </a:extLst>
          </p:cNvPr>
          <p:cNvSpPr>
            <a:spLocks noChangeShapeType="1"/>
          </p:cNvSpPr>
          <p:nvPr/>
        </p:nvSpPr>
        <p:spPr bwMode="auto">
          <a:xfrm>
            <a:off x="812800" y="914400"/>
            <a:ext cx="10668000" cy="0"/>
          </a:xfrm>
          <a:prstGeom prst="line">
            <a:avLst/>
          </a:prstGeom>
          <a:noFill/>
          <a:ln w="57150" cmpd="thickThin">
            <a:solidFill>
              <a:schemeClr val="tx1"/>
            </a:solidFill>
            <a:round/>
            <a:headEnd/>
            <a:tailEnd/>
          </a:ln>
          <a:effectLst/>
        </p:spPr>
        <p:txBody>
          <a:bodyPr/>
          <a:lstStyle/>
          <a:p>
            <a:pPr>
              <a:defRPr/>
            </a:pPr>
            <a:endParaRPr lang="en-IN" sz="1800"/>
          </a:p>
        </p:txBody>
      </p:sp>
      <p:pic>
        <p:nvPicPr>
          <p:cNvPr id="7" name="Picture 7">
            <a:extLst>
              <a:ext uri="{FF2B5EF4-FFF2-40B4-BE49-F238E27FC236}">
                <a16:creationId xmlns:a16="http://schemas.microsoft.com/office/drawing/2014/main" id="{F5847C07-33FE-4652-A9FD-CD40E657B784}"/>
              </a:ext>
            </a:extLst>
          </p:cNvPr>
          <p:cNvPicPr>
            <a:picLocks noChangeAspect="1"/>
          </p:cNvPicPr>
          <p:nvPr/>
        </p:nvPicPr>
        <p:blipFill rotWithShape="1">
          <a:blip r:embed="rId13">
            <a:extLst>
              <a:ext uri="{28A0092B-C50C-407E-A947-70E740481C1C}">
                <a14:useLocalDpi xmlns:a14="http://schemas.microsoft.com/office/drawing/2010/main" val="0"/>
              </a:ext>
            </a:extLst>
          </a:blip>
          <a:srcRect b="18045"/>
          <a:stretch/>
        </p:blipFill>
        <p:spPr bwMode="auto">
          <a:xfrm>
            <a:off x="0" y="5390866"/>
            <a:ext cx="12192000" cy="1467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48401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2800" b="1" kern="1200">
          <a:solidFill>
            <a:srgbClr val="FF0000"/>
          </a:solidFill>
          <a:latin typeface="Verdana" pitchFamily="34" charset="0"/>
          <a:ea typeface="Verdana" pitchFamily="34" charset="0"/>
          <a:cs typeface="Verdana" pitchFamily="34" charset="0"/>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Verdana" pitchFamily="34" charset="0"/>
          <a:ea typeface="Verdana" pitchFamily="34" charset="0"/>
          <a:cs typeface="Verdana" pitchFamily="34"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Verdana" pitchFamily="34" charset="0"/>
          <a:ea typeface="Verdana" pitchFamily="34" charset="0"/>
          <a:cs typeface="Verdana"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Verdana" pitchFamily="34" charset="0"/>
          <a:ea typeface="Verdana" pitchFamily="34" charset="0"/>
          <a:cs typeface="Verdana"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0469" y="1069102"/>
            <a:ext cx="10363200" cy="1470025"/>
          </a:xfrm>
        </p:spPr>
        <p:txBody>
          <a:bodyPr/>
          <a:lstStyle/>
          <a:p>
            <a:pPr algn="ctr"/>
            <a:r>
              <a:rPr lang="en-GB" sz="3200" i="1">
                <a:solidFill>
                  <a:srgbClr val="0070C0"/>
                </a:solidFill>
                <a:latin typeface="Cambria"/>
                <a:ea typeface="Cambria"/>
              </a:rPr>
              <a:t>Uncovering Income Tax Fraud: A logistic Regression Approach for Detection and Prevention</a:t>
            </a:r>
            <a:endParaRPr lang="en-GB" sz="3200" b="0">
              <a:solidFill>
                <a:srgbClr val="0070C0"/>
              </a:solidFill>
              <a:latin typeface="Cambria"/>
              <a:ea typeface="Cambria"/>
            </a:endParaRPr>
          </a:p>
          <a:p>
            <a:endParaRPr lang="en-GB"/>
          </a:p>
        </p:txBody>
      </p:sp>
      <p:sp>
        <p:nvSpPr>
          <p:cNvPr id="3" name="Subtitle 2"/>
          <p:cNvSpPr>
            <a:spLocks noGrp="1"/>
          </p:cNvSpPr>
          <p:nvPr>
            <p:ph type="subTitle" idx="1"/>
          </p:nvPr>
        </p:nvSpPr>
        <p:spPr>
          <a:xfrm>
            <a:off x="1061180" y="2882376"/>
            <a:ext cx="3970594" cy="542158"/>
          </a:xfrm>
        </p:spPr>
        <p:txBody>
          <a:bodyPr vert="horz" lIns="91440" tIns="45720" rIns="91440" bIns="45720" rtlCol="0" anchor="t">
            <a:normAutofit/>
          </a:bodyPr>
          <a:lstStyle/>
          <a:p>
            <a:pPr algn="l"/>
            <a:r>
              <a:rPr lang="en-GB">
                <a:latin typeface="Cambria"/>
                <a:ea typeface="Verdana"/>
              </a:rPr>
              <a:t>Batch Number: ISE-G15</a:t>
            </a:r>
          </a:p>
          <a:p>
            <a:pPr algn="l"/>
            <a:endParaRPr lang="en-GB"/>
          </a:p>
        </p:txBody>
      </p:sp>
      <p:sp>
        <p:nvSpPr>
          <p:cNvPr id="5" name="Subtitle 2"/>
          <p:cNvSpPr txBox="1">
            <a:spLocks/>
          </p:cNvSpPr>
          <p:nvPr/>
        </p:nvSpPr>
        <p:spPr>
          <a:xfrm>
            <a:off x="7487505" y="3715298"/>
            <a:ext cx="4421424" cy="1661459"/>
          </a:xfrm>
          <a:prstGeom prst="rect">
            <a:avLst/>
          </a:prstGeom>
        </p:spPr>
        <p:txBody>
          <a:bodyPr vert="horz" lIns="91440" tIns="45720" rIns="91440" bIns="45720" rtlCol="0" anchor="t">
            <a:normAutofit/>
          </a:bodyPr>
          <a:lstStyle>
            <a:lvl1pPr marL="0" indent="0" algn="ctr" defTabSz="914400" rtl="0" eaLnBrk="1" latinLnBrk="0" hangingPunct="1">
              <a:spcBef>
                <a:spcPct val="20000"/>
              </a:spcBef>
              <a:buFont typeface="Arial" pitchFamily="34" charset="0"/>
              <a:buNone/>
              <a:defRPr sz="2000" b="1" kern="1200">
                <a:solidFill>
                  <a:schemeClr val="tx2">
                    <a:lumMod val="75000"/>
                  </a:schemeClr>
                </a:solidFill>
                <a:latin typeface="Verdana" pitchFamily="34" charset="0"/>
                <a:ea typeface="Verdana" pitchFamily="34" charset="0"/>
                <a:cs typeface="Verdana" pitchFamily="34" charset="0"/>
              </a:defRPr>
            </a:lvl1pPr>
            <a:lvl2pPr marL="457200" indent="0" algn="ctr" defTabSz="914400" rtl="0" eaLnBrk="1" latinLnBrk="0" hangingPunct="1">
              <a:spcBef>
                <a:spcPct val="20000"/>
              </a:spcBef>
              <a:buFont typeface="Arial" pitchFamily="34" charset="0"/>
              <a:buNone/>
              <a:defRPr sz="2000" kern="1200">
                <a:solidFill>
                  <a:schemeClr val="tx1">
                    <a:tint val="75000"/>
                  </a:schemeClr>
                </a:solidFill>
                <a:latin typeface="Verdana" pitchFamily="34" charset="0"/>
                <a:ea typeface="Verdana" pitchFamily="34" charset="0"/>
                <a:cs typeface="Verdana" pitchFamily="34" charset="0"/>
              </a:defRPr>
            </a:lvl2pPr>
            <a:lvl3pPr marL="914400" indent="0" algn="ctr" defTabSz="914400" rtl="0" eaLnBrk="1" latinLnBrk="0" hangingPunct="1">
              <a:spcBef>
                <a:spcPct val="20000"/>
              </a:spcBef>
              <a:buFont typeface="Arial" pitchFamily="34" charset="0"/>
              <a:buNone/>
              <a:defRPr sz="1800" kern="1200">
                <a:solidFill>
                  <a:schemeClr val="tx1">
                    <a:tint val="75000"/>
                  </a:schemeClr>
                </a:solidFill>
                <a:latin typeface="Verdana" pitchFamily="34" charset="0"/>
                <a:ea typeface="Verdana" pitchFamily="34" charset="0"/>
                <a:cs typeface="Verdana"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Verdana" pitchFamily="34" charset="0"/>
                <a:ea typeface="Verdana" pitchFamily="34" charset="0"/>
                <a:cs typeface="Verdana" pitchFamily="34" charset="0"/>
              </a:defRPr>
            </a:lvl4pPr>
            <a:lvl5pPr marL="1828800" indent="0" algn="ctr" defTabSz="914400" rtl="0" eaLnBrk="1" latinLnBrk="0" hangingPunct="1">
              <a:spcBef>
                <a:spcPct val="20000"/>
              </a:spcBef>
              <a:buFont typeface="Arial" pitchFamily="34" charset="0"/>
              <a:buNone/>
              <a:defRPr sz="1600" kern="1200">
                <a:solidFill>
                  <a:schemeClr val="tx1">
                    <a:tint val="75000"/>
                  </a:schemeClr>
                </a:solidFill>
                <a:latin typeface="Verdana" pitchFamily="34" charset="0"/>
                <a:ea typeface="Verdana" pitchFamily="34" charset="0"/>
                <a:cs typeface="Verdana"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GB" i="1">
                <a:latin typeface="Cambria"/>
                <a:ea typeface="Verdana"/>
              </a:rPr>
              <a:t>Under the Supervision of,</a:t>
            </a:r>
            <a:endParaRPr lang="en-US" b="0" i="1">
              <a:latin typeface="Cambria"/>
              <a:ea typeface="Verdana"/>
            </a:endParaRPr>
          </a:p>
          <a:p>
            <a:r>
              <a:rPr lang="en-GB" sz="1700" b="0" i="1" err="1">
                <a:latin typeface="Cambria"/>
                <a:ea typeface="Verdana"/>
              </a:rPr>
              <a:t>Dr.</a:t>
            </a:r>
            <a:r>
              <a:rPr lang="en-GB" sz="1700" b="0" i="1">
                <a:latin typeface="Cambria"/>
                <a:ea typeface="Verdana"/>
              </a:rPr>
              <a:t> Sudha P (SG)</a:t>
            </a:r>
            <a:endParaRPr lang="en-GB" sz="1700" b="0">
              <a:latin typeface="Cambria"/>
              <a:ea typeface="Verdana"/>
            </a:endParaRPr>
          </a:p>
          <a:p>
            <a:r>
              <a:rPr lang="en-GB" sz="1700" b="0">
                <a:latin typeface="Cambria"/>
                <a:ea typeface="Verdana"/>
              </a:rPr>
              <a:t>Assistant Professor</a:t>
            </a:r>
            <a:endParaRPr lang="en-US" sz="1700" b="0">
              <a:latin typeface="Cambria"/>
              <a:ea typeface="Verdana"/>
            </a:endParaRPr>
          </a:p>
          <a:p>
            <a:r>
              <a:rPr lang="en-GB" sz="1700" b="0" i="1">
                <a:latin typeface="Cambria"/>
                <a:ea typeface="Verdana"/>
              </a:rPr>
              <a:t>School of Computer Science &amp; Engineering</a:t>
            </a:r>
            <a:endParaRPr lang="en-US" sz="1700" b="0" i="1">
              <a:latin typeface="Cambria"/>
              <a:ea typeface="Verdana"/>
            </a:endParaRPr>
          </a:p>
          <a:p>
            <a:r>
              <a:rPr lang="en-GB" sz="1700" b="0" i="1">
                <a:latin typeface="Cambria"/>
                <a:ea typeface="Verdana"/>
              </a:rPr>
              <a:t>Presidency University</a:t>
            </a:r>
            <a:endParaRPr lang="en-US" sz="1700" b="0" i="1">
              <a:latin typeface="Cambria"/>
              <a:ea typeface="Verdana"/>
            </a:endParaRPr>
          </a:p>
        </p:txBody>
      </p:sp>
      <p:sp>
        <p:nvSpPr>
          <p:cNvPr id="6" name="Subtitle 2"/>
          <p:cNvSpPr txBox="1">
            <a:spLocks/>
          </p:cNvSpPr>
          <p:nvPr/>
        </p:nvSpPr>
        <p:spPr>
          <a:xfrm>
            <a:off x="3986772" y="334089"/>
            <a:ext cx="3970594" cy="552184"/>
          </a:xfrm>
          <a:prstGeom prst="rect">
            <a:avLst/>
          </a:prstGeom>
        </p:spPr>
        <p:txBody>
          <a:bodyPr vert="horz" lIns="91440" tIns="45720" rIns="91440" bIns="45720" rtlCol="0" anchor="t">
            <a:normAutofit/>
          </a:bodyPr>
          <a:lstStyle>
            <a:lvl1pPr marL="0" indent="0" algn="ctr" defTabSz="914400" rtl="0" eaLnBrk="1" latinLnBrk="0" hangingPunct="1">
              <a:spcBef>
                <a:spcPct val="20000"/>
              </a:spcBef>
              <a:buFont typeface="Arial" pitchFamily="34" charset="0"/>
              <a:buNone/>
              <a:defRPr sz="2000" b="1" kern="1200">
                <a:solidFill>
                  <a:schemeClr val="tx2">
                    <a:lumMod val="75000"/>
                  </a:schemeClr>
                </a:solidFill>
                <a:latin typeface="Verdana" pitchFamily="34" charset="0"/>
                <a:ea typeface="Verdana" pitchFamily="34" charset="0"/>
                <a:cs typeface="Verdana" pitchFamily="34" charset="0"/>
              </a:defRPr>
            </a:lvl1pPr>
            <a:lvl2pPr marL="457200" indent="0" algn="ctr" defTabSz="914400" rtl="0" eaLnBrk="1" latinLnBrk="0" hangingPunct="1">
              <a:spcBef>
                <a:spcPct val="20000"/>
              </a:spcBef>
              <a:buFont typeface="Arial" pitchFamily="34" charset="0"/>
              <a:buNone/>
              <a:defRPr sz="2000" kern="1200">
                <a:solidFill>
                  <a:schemeClr val="tx1">
                    <a:tint val="75000"/>
                  </a:schemeClr>
                </a:solidFill>
                <a:latin typeface="Verdana" pitchFamily="34" charset="0"/>
                <a:ea typeface="Verdana" pitchFamily="34" charset="0"/>
                <a:cs typeface="Verdana" pitchFamily="34" charset="0"/>
              </a:defRPr>
            </a:lvl2pPr>
            <a:lvl3pPr marL="914400" indent="0" algn="ctr" defTabSz="914400" rtl="0" eaLnBrk="1" latinLnBrk="0" hangingPunct="1">
              <a:spcBef>
                <a:spcPct val="20000"/>
              </a:spcBef>
              <a:buFont typeface="Arial" pitchFamily="34" charset="0"/>
              <a:buNone/>
              <a:defRPr sz="1800" kern="1200">
                <a:solidFill>
                  <a:schemeClr val="tx1">
                    <a:tint val="75000"/>
                  </a:schemeClr>
                </a:solidFill>
                <a:latin typeface="Verdana" pitchFamily="34" charset="0"/>
                <a:ea typeface="Verdana" pitchFamily="34" charset="0"/>
                <a:cs typeface="Verdana"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Verdana" pitchFamily="34" charset="0"/>
                <a:ea typeface="Verdana" pitchFamily="34" charset="0"/>
                <a:cs typeface="Verdana" pitchFamily="34" charset="0"/>
              </a:defRPr>
            </a:lvl4pPr>
            <a:lvl5pPr marL="1828800" indent="0" algn="ctr" defTabSz="914400" rtl="0" eaLnBrk="1" latinLnBrk="0" hangingPunct="1">
              <a:spcBef>
                <a:spcPct val="20000"/>
              </a:spcBef>
              <a:buFont typeface="Arial" pitchFamily="34" charset="0"/>
              <a:buNone/>
              <a:defRPr sz="1600" kern="1200">
                <a:solidFill>
                  <a:schemeClr val="tx1">
                    <a:tint val="75000"/>
                  </a:schemeClr>
                </a:solidFill>
                <a:latin typeface="Verdana" pitchFamily="34" charset="0"/>
                <a:ea typeface="Verdana" pitchFamily="34" charset="0"/>
                <a:cs typeface="Verdana"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GB" sz="2400" dirty="0">
                <a:latin typeface="Cambria"/>
                <a:ea typeface="Verdana"/>
              </a:rPr>
              <a:t>Final review</a:t>
            </a:r>
          </a:p>
        </p:txBody>
      </p:sp>
      <p:graphicFrame>
        <p:nvGraphicFramePr>
          <p:cNvPr id="13" name="Table 12">
            <a:extLst>
              <a:ext uri="{FF2B5EF4-FFF2-40B4-BE49-F238E27FC236}">
                <a16:creationId xmlns:a16="http://schemas.microsoft.com/office/drawing/2014/main" id="{4FFB3438-58B4-53E8-5140-5C6B5964520A}"/>
              </a:ext>
            </a:extLst>
          </p:cNvPr>
          <p:cNvGraphicFramePr>
            <a:graphicFrameLocks noGrp="1"/>
          </p:cNvGraphicFramePr>
          <p:nvPr>
            <p:extLst>
              <p:ext uri="{D42A27DB-BD31-4B8C-83A1-F6EECF244321}">
                <p14:modId xmlns:p14="http://schemas.microsoft.com/office/powerpoint/2010/main" val="1015435407"/>
              </p:ext>
            </p:extLst>
          </p:nvPr>
        </p:nvGraphicFramePr>
        <p:xfrm>
          <a:off x="1022430" y="3424177"/>
          <a:ext cx="6018738" cy="2255520"/>
        </p:xfrm>
        <a:graphic>
          <a:graphicData uri="http://schemas.openxmlformats.org/drawingml/2006/table">
            <a:tbl>
              <a:tblPr firstRow="1" bandRow="1">
                <a:tableStyleId>{2D5ABB26-0587-4C30-8999-92F81FD0307C}</a:tableStyleId>
              </a:tblPr>
              <a:tblGrid>
                <a:gridCol w="3009369">
                  <a:extLst>
                    <a:ext uri="{9D8B030D-6E8A-4147-A177-3AD203B41FA5}">
                      <a16:colId xmlns:a16="http://schemas.microsoft.com/office/drawing/2014/main" val="1108819137"/>
                    </a:ext>
                  </a:extLst>
                </a:gridCol>
                <a:gridCol w="3009369">
                  <a:extLst>
                    <a:ext uri="{9D8B030D-6E8A-4147-A177-3AD203B41FA5}">
                      <a16:colId xmlns:a16="http://schemas.microsoft.com/office/drawing/2014/main" val="432288494"/>
                    </a:ext>
                  </a:extLst>
                </a:gridCol>
              </a:tblGrid>
              <a:tr h="296826">
                <a:tc>
                  <a:txBody>
                    <a:bodyPr/>
                    <a:lstStyle/>
                    <a:p>
                      <a:pPr algn="ctr" rtl="0" fontAlgn="base"/>
                      <a:r>
                        <a:rPr lang="en-GB" sz="1600" b="1" dirty="0">
                          <a:solidFill>
                            <a:srgbClr val="002060"/>
                          </a:solidFill>
                          <a:effectLst/>
                          <a:latin typeface="Cambria"/>
                        </a:rPr>
                        <a:t>Roll Number​s</a:t>
                      </a:r>
                      <a:endParaRPr lang="en-GB" b="1" dirty="0">
                        <a:solidFill>
                          <a:srgbClr val="002060"/>
                        </a:solidFill>
                        <a:effectLst/>
                        <a:latin typeface="Cambria"/>
                      </a:endParaRPr>
                    </a:p>
                  </a:txBody>
                  <a:tcPr anchor="ctr"/>
                </a:tc>
                <a:tc>
                  <a:txBody>
                    <a:bodyPr/>
                    <a:lstStyle/>
                    <a:p>
                      <a:pPr algn="ctr" rtl="0" fontAlgn="base"/>
                      <a:r>
                        <a:rPr lang="en-GB" sz="1600" b="1" dirty="0">
                          <a:solidFill>
                            <a:srgbClr val="002060"/>
                          </a:solidFill>
                          <a:effectLst/>
                          <a:latin typeface="Cambria"/>
                        </a:rPr>
                        <a:t>Student Name​s</a:t>
                      </a:r>
                      <a:endParaRPr lang="en-GB" b="1" dirty="0">
                        <a:solidFill>
                          <a:srgbClr val="002060"/>
                        </a:solidFill>
                        <a:effectLst/>
                        <a:latin typeface="Cambria"/>
                      </a:endParaRPr>
                    </a:p>
                  </a:txBody>
                  <a:tcPr anchor="ctr"/>
                </a:tc>
                <a:extLst>
                  <a:ext uri="{0D108BD9-81ED-4DB2-BD59-A6C34878D82A}">
                    <a16:rowId xmlns:a16="http://schemas.microsoft.com/office/drawing/2014/main" val="501903548"/>
                  </a:ext>
                </a:extLst>
              </a:tr>
              <a:tr h="296826">
                <a:tc>
                  <a:txBody>
                    <a:bodyPr/>
                    <a:lstStyle/>
                    <a:p>
                      <a:pPr algn="ctr" rtl="0" fontAlgn="base"/>
                      <a:r>
                        <a:rPr lang="en-GB" sz="1600" u="none" strike="noStrike" dirty="0">
                          <a:effectLst/>
                          <a:latin typeface="Cambria"/>
                        </a:rPr>
                        <a:t>20191ISE0126</a:t>
                      </a:r>
                      <a:r>
                        <a:rPr lang="en-GB" sz="1600" dirty="0">
                          <a:effectLst/>
                          <a:latin typeface="Cambria"/>
                        </a:rPr>
                        <a:t>​</a:t>
                      </a:r>
                      <a:endParaRPr lang="en-GB">
                        <a:effectLst/>
                        <a:latin typeface="Cambria"/>
                      </a:endParaRPr>
                    </a:p>
                  </a:txBody>
                  <a:tcPr anchor="ctr"/>
                </a:tc>
                <a:tc>
                  <a:txBody>
                    <a:bodyPr/>
                    <a:lstStyle/>
                    <a:p>
                      <a:pPr algn="ctr" rtl="0" fontAlgn="base"/>
                      <a:r>
                        <a:rPr lang="en-GB" sz="1600" u="none" strike="noStrike" dirty="0">
                          <a:effectLst/>
                          <a:latin typeface="Cambria"/>
                        </a:rPr>
                        <a:t>RAFEEDA FATIMA</a:t>
                      </a:r>
                      <a:r>
                        <a:rPr lang="en-GB" sz="1600" dirty="0">
                          <a:effectLst/>
                          <a:latin typeface="Cambria"/>
                        </a:rPr>
                        <a:t>​</a:t>
                      </a:r>
                      <a:endParaRPr lang="en-GB">
                        <a:effectLst/>
                        <a:latin typeface="Cambria"/>
                      </a:endParaRPr>
                    </a:p>
                  </a:txBody>
                  <a:tcPr anchor="ctr"/>
                </a:tc>
                <a:extLst>
                  <a:ext uri="{0D108BD9-81ED-4DB2-BD59-A6C34878D82A}">
                    <a16:rowId xmlns:a16="http://schemas.microsoft.com/office/drawing/2014/main" val="1246889923"/>
                  </a:ext>
                </a:extLst>
              </a:tr>
              <a:tr h="569088">
                <a:tc>
                  <a:txBody>
                    <a:bodyPr/>
                    <a:lstStyle/>
                    <a:p>
                      <a:pPr algn="ctr" rtl="0" fontAlgn="base"/>
                      <a:r>
                        <a:rPr lang="en-GB" sz="1600" u="none" strike="noStrike" dirty="0">
                          <a:effectLst/>
                          <a:latin typeface="Cambria"/>
                        </a:rPr>
                        <a:t>20191ISE0134</a:t>
                      </a:r>
                      <a:r>
                        <a:rPr lang="en-GB" sz="1600" dirty="0">
                          <a:effectLst/>
                          <a:latin typeface="Cambria"/>
                        </a:rPr>
                        <a:t>​</a:t>
                      </a:r>
                      <a:endParaRPr lang="en-GB">
                        <a:effectLst/>
                        <a:latin typeface="Cambria"/>
                      </a:endParaRPr>
                    </a:p>
                  </a:txBody>
                  <a:tcPr anchor="ctr"/>
                </a:tc>
                <a:tc>
                  <a:txBody>
                    <a:bodyPr/>
                    <a:lstStyle/>
                    <a:p>
                      <a:pPr algn="ctr" rtl="0" fontAlgn="base"/>
                      <a:r>
                        <a:rPr lang="en-GB" sz="1600" u="none" strike="noStrike" dirty="0">
                          <a:effectLst/>
                          <a:latin typeface="Cambria"/>
                        </a:rPr>
                        <a:t>RAVULUDIKI HIRE MATAM PRATHIBHA</a:t>
                      </a:r>
                      <a:r>
                        <a:rPr lang="en-GB" sz="1600" dirty="0">
                          <a:effectLst/>
                          <a:latin typeface="Cambria"/>
                        </a:rPr>
                        <a:t>​</a:t>
                      </a:r>
                      <a:endParaRPr lang="en-GB">
                        <a:effectLst/>
                        <a:latin typeface="Cambria"/>
                      </a:endParaRPr>
                    </a:p>
                  </a:txBody>
                  <a:tcPr anchor="ctr"/>
                </a:tc>
                <a:extLst>
                  <a:ext uri="{0D108BD9-81ED-4DB2-BD59-A6C34878D82A}">
                    <a16:rowId xmlns:a16="http://schemas.microsoft.com/office/drawing/2014/main" val="1023448777"/>
                  </a:ext>
                </a:extLst>
              </a:tr>
              <a:tr h="296826">
                <a:tc>
                  <a:txBody>
                    <a:bodyPr/>
                    <a:lstStyle/>
                    <a:p>
                      <a:pPr algn="ctr" rtl="0" fontAlgn="base"/>
                      <a:r>
                        <a:rPr lang="en-GB" sz="1600" u="none" strike="noStrike" dirty="0">
                          <a:effectLst/>
                          <a:latin typeface="Cambria"/>
                        </a:rPr>
                        <a:t>20191ISE0150</a:t>
                      </a:r>
                      <a:r>
                        <a:rPr lang="en-GB" sz="1600" dirty="0">
                          <a:effectLst/>
                          <a:latin typeface="Cambria"/>
                        </a:rPr>
                        <a:t>​</a:t>
                      </a:r>
                      <a:endParaRPr lang="en-GB">
                        <a:effectLst/>
                        <a:latin typeface="Cambria"/>
                      </a:endParaRPr>
                    </a:p>
                  </a:txBody>
                  <a:tcPr anchor="ctr"/>
                </a:tc>
                <a:tc>
                  <a:txBody>
                    <a:bodyPr/>
                    <a:lstStyle/>
                    <a:p>
                      <a:pPr algn="ctr" rtl="0" fontAlgn="base"/>
                      <a:r>
                        <a:rPr lang="en-GB" sz="1600" u="none" strike="noStrike" dirty="0">
                          <a:effectLst/>
                          <a:latin typeface="Cambria"/>
                        </a:rPr>
                        <a:t>SANTOSH KUMAR </a:t>
                      </a:r>
                      <a:r>
                        <a:rPr lang="en-GB" sz="1600" dirty="0">
                          <a:effectLst/>
                          <a:latin typeface="Cambria"/>
                        </a:rPr>
                        <a:t>​</a:t>
                      </a:r>
                      <a:endParaRPr lang="en-GB">
                        <a:effectLst/>
                        <a:latin typeface="Cambria"/>
                      </a:endParaRPr>
                    </a:p>
                  </a:txBody>
                  <a:tcPr anchor="ctr"/>
                </a:tc>
                <a:extLst>
                  <a:ext uri="{0D108BD9-81ED-4DB2-BD59-A6C34878D82A}">
                    <a16:rowId xmlns:a16="http://schemas.microsoft.com/office/drawing/2014/main" val="106352806"/>
                  </a:ext>
                </a:extLst>
              </a:tr>
              <a:tr h="296826">
                <a:tc>
                  <a:txBody>
                    <a:bodyPr/>
                    <a:lstStyle/>
                    <a:p>
                      <a:pPr algn="ctr" rtl="0" fontAlgn="base"/>
                      <a:r>
                        <a:rPr lang="en-GB" sz="1600" u="none" strike="noStrike" dirty="0">
                          <a:effectLst/>
                          <a:latin typeface="Cambria"/>
                        </a:rPr>
                        <a:t>20191ISE0160</a:t>
                      </a:r>
                      <a:r>
                        <a:rPr lang="en-GB" sz="1600" dirty="0">
                          <a:effectLst/>
                          <a:latin typeface="Cambria"/>
                        </a:rPr>
                        <a:t>​</a:t>
                      </a:r>
                      <a:endParaRPr lang="en-GB">
                        <a:effectLst/>
                        <a:latin typeface="Cambria"/>
                      </a:endParaRPr>
                    </a:p>
                  </a:txBody>
                  <a:tcPr anchor="ctr"/>
                </a:tc>
                <a:tc>
                  <a:txBody>
                    <a:bodyPr/>
                    <a:lstStyle/>
                    <a:p>
                      <a:pPr algn="ctr" rtl="0" fontAlgn="base"/>
                      <a:r>
                        <a:rPr lang="en-GB" sz="1600" u="none" strike="noStrike" dirty="0">
                          <a:effectLst/>
                          <a:latin typeface="Cambria"/>
                        </a:rPr>
                        <a:t>SHIVAM NARAYAN </a:t>
                      </a:r>
                      <a:r>
                        <a:rPr lang="en-GB" sz="1600" dirty="0">
                          <a:effectLst/>
                          <a:latin typeface="Cambria"/>
                        </a:rPr>
                        <a:t>​</a:t>
                      </a:r>
                      <a:endParaRPr lang="en-GB">
                        <a:effectLst/>
                        <a:latin typeface="Cambria"/>
                      </a:endParaRPr>
                    </a:p>
                  </a:txBody>
                  <a:tcPr anchor="ctr"/>
                </a:tc>
                <a:extLst>
                  <a:ext uri="{0D108BD9-81ED-4DB2-BD59-A6C34878D82A}">
                    <a16:rowId xmlns:a16="http://schemas.microsoft.com/office/drawing/2014/main" val="1958285009"/>
                  </a:ext>
                </a:extLst>
              </a:tr>
              <a:tr h="296826">
                <a:tc>
                  <a:txBody>
                    <a:bodyPr/>
                    <a:lstStyle/>
                    <a:p>
                      <a:pPr algn="ctr" rtl="0" fontAlgn="base"/>
                      <a:r>
                        <a:rPr lang="en-GB" sz="1600" u="none" strike="noStrike" dirty="0">
                          <a:effectLst/>
                          <a:latin typeface="Cambria"/>
                        </a:rPr>
                        <a:t>20191ISE0222</a:t>
                      </a:r>
                      <a:r>
                        <a:rPr lang="en-GB" sz="1600" dirty="0">
                          <a:effectLst/>
                          <a:latin typeface="Cambria"/>
                        </a:rPr>
                        <a:t>​</a:t>
                      </a:r>
                      <a:endParaRPr lang="en-GB">
                        <a:effectLst/>
                        <a:latin typeface="Cambria"/>
                      </a:endParaRPr>
                    </a:p>
                  </a:txBody>
                  <a:tcPr anchor="ctr"/>
                </a:tc>
                <a:tc>
                  <a:txBody>
                    <a:bodyPr/>
                    <a:lstStyle/>
                    <a:p>
                      <a:pPr algn="ctr" rtl="0" fontAlgn="base"/>
                      <a:r>
                        <a:rPr lang="en-GB" sz="1600" u="none" strike="noStrike" dirty="0">
                          <a:effectLst/>
                          <a:latin typeface="Cambria"/>
                        </a:rPr>
                        <a:t>FANCY ANGELINE U</a:t>
                      </a:r>
                      <a:r>
                        <a:rPr lang="en-GB" sz="1600" dirty="0">
                          <a:effectLst/>
                          <a:latin typeface="Cambria"/>
                        </a:rPr>
                        <a:t>​</a:t>
                      </a:r>
                      <a:endParaRPr lang="en-GB">
                        <a:effectLst/>
                        <a:latin typeface="Cambria"/>
                      </a:endParaRPr>
                    </a:p>
                  </a:txBody>
                  <a:tcPr anchor="ctr"/>
                </a:tc>
                <a:extLst>
                  <a:ext uri="{0D108BD9-81ED-4DB2-BD59-A6C34878D82A}">
                    <a16:rowId xmlns:a16="http://schemas.microsoft.com/office/drawing/2014/main" val="466171971"/>
                  </a:ext>
                </a:extLst>
              </a:tr>
            </a:tbl>
          </a:graphicData>
        </a:graphic>
      </p:graphicFrame>
    </p:spTree>
    <p:extLst>
      <p:ext uri="{BB962C8B-B14F-4D97-AF65-F5344CB8AC3E}">
        <p14:creationId xmlns:p14="http://schemas.microsoft.com/office/powerpoint/2010/main" val="4201005806"/>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a:latin typeface="Georgia Pro"/>
                <a:ea typeface="Verdana"/>
              </a:rPr>
              <a:t>Conclusion</a:t>
            </a:r>
            <a:endParaRPr lang="en-US"/>
          </a:p>
        </p:txBody>
      </p:sp>
      <p:sp>
        <p:nvSpPr>
          <p:cNvPr id="3" name="Content Placeholder 2"/>
          <p:cNvSpPr>
            <a:spLocks noGrp="1"/>
          </p:cNvSpPr>
          <p:nvPr>
            <p:ph idx="1"/>
          </p:nvPr>
        </p:nvSpPr>
        <p:spPr>
          <a:xfrm>
            <a:off x="812800" y="1143001"/>
            <a:ext cx="10668000" cy="4415442"/>
          </a:xfrm>
        </p:spPr>
        <p:txBody>
          <a:bodyPr vert="horz" lIns="91440" tIns="45720" rIns="91440" bIns="45720" rtlCol="0" anchor="t">
            <a:noAutofit/>
          </a:bodyPr>
          <a:lstStyle/>
          <a:p>
            <a:pPr marL="285750" indent="-285750">
              <a:spcBef>
                <a:spcPts val="0"/>
              </a:spcBef>
              <a:buFont typeface="Courier New,monospace" pitchFamily="34" charset="0"/>
              <a:buChar char="o"/>
            </a:pPr>
            <a:r>
              <a:rPr lang="en-US" sz="1800" dirty="0">
                <a:latin typeface="Bookman Old Style"/>
                <a:ea typeface="Verdana"/>
                <a:cs typeface="Times New Roman"/>
              </a:rPr>
              <a:t>Tax fraud is the intentional falsification of information on a tax return by some individuals to reduce their tax liability. Finding a cost-effective solution to the problem of tax fraud is one of the top priorities for local tax authorities. </a:t>
            </a:r>
          </a:p>
          <a:p>
            <a:pPr marL="285750" indent="-285750">
              <a:spcBef>
                <a:spcPts val="0"/>
              </a:spcBef>
              <a:buFont typeface="Courier New,monospace" pitchFamily="34" charset="0"/>
              <a:buChar char="o"/>
            </a:pPr>
            <a:endParaRPr lang="en-US" sz="1800" dirty="0">
              <a:latin typeface="Bookman Old Style"/>
              <a:ea typeface="Verdana"/>
              <a:cs typeface="Times New Roman"/>
            </a:endParaRPr>
          </a:p>
          <a:p>
            <a:pPr marL="285750" indent="-285750">
              <a:spcBef>
                <a:spcPts val="0"/>
              </a:spcBef>
              <a:buFont typeface="Courier New,monospace" pitchFamily="34" charset="0"/>
              <a:buChar char="o"/>
            </a:pPr>
            <a:r>
              <a:rPr lang="en-US" sz="1800" dirty="0">
                <a:latin typeface="Bookman Old Style"/>
                <a:ea typeface="Verdana"/>
                <a:cs typeface="Times New Roman"/>
              </a:rPr>
              <a:t>We have proposed a Machine Learning-Based approach for detecting cases of income tax fraud by </a:t>
            </a:r>
            <a:r>
              <a:rPr lang="en-US" sz="1800" dirty="0" err="1">
                <a:latin typeface="Bookman Old Style"/>
                <a:ea typeface="Verdana"/>
                <a:cs typeface="Times New Roman"/>
              </a:rPr>
              <a:t>OpenML</a:t>
            </a:r>
            <a:r>
              <a:rPr lang="en-US" sz="1800" dirty="0">
                <a:latin typeface="Bookman Old Style"/>
                <a:ea typeface="Verdana"/>
                <a:cs typeface="Times New Roman"/>
              </a:rPr>
              <a:t> Income data and preform a comparative analysis using 6 different algorithms.</a:t>
            </a:r>
          </a:p>
          <a:p>
            <a:pPr marL="285750" indent="-285750">
              <a:spcBef>
                <a:spcPts val="0"/>
              </a:spcBef>
              <a:buFont typeface="Courier New,monospace" pitchFamily="34" charset="0"/>
              <a:buChar char="o"/>
            </a:pPr>
            <a:endParaRPr lang="en-US" sz="1800" dirty="0">
              <a:latin typeface="Bookman Old Style"/>
              <a:ea typeface="Verdana"/>
              <a:cs typeface="Times New Roman"/>
            </a:endParaRPr>
          </a:p>
          <a:p>
            <a:pPr marL="285750" indent="-285750">
              <a:spcBef>
                <a:spcPts val="0"/>
              </a:spcBef>
              <a:buFont typeface="Courier New,monospace" pitchFamily="34" charset="0"/>
              <a:buChar char="o"/>
            </a:pPr>
            <a:r>
              <a:rPr lang="en-US" sz="1800" dirty="0">
                <a:latin typeface="Bookman Old Style"/>
                <a:ea typeface="Verdana"/>
                <a:cs typeface="Times New Roman"/>
              </a:rPr>
              <a:t>The best performing model was then deployed in Android Studio using Tensor flow to develop an app to predict a person being suspicious of committing income tax fraud. </a:t>
            </a:r>
          </a:p>
          <a:p>
            <a:pPr marL="285750" indent="-285750">
              <a:spcBef>
                <a:spcPts val="0"/>
              </a:spcBef>
              <a:buFont typeface="Courier New,monospace" pitchFamily="34" charset="0"/>
              <a:buChar char="o"/>
            </a:pPr>
            <a:endParaRPr lang="en-US" sz="1800" dirty="0">
              <a:latin typeface="Bookman Old Style"/>
              <a:cs typeface="Times New Roman"/>
            </a:endParaRPr>
          </a:p>
          <a:p>
            <a:pPr marL="285750" indent="-285750">
              <a:spcBef>
                <a:spcPts val="0"/>
              </a:spcBef>
              <a:buFont typeface="Courier New,monospace" pitchFamily="34" charset="0"/>
              <a:buChar char="o"/>
            </a:pPr>
            <a:r>
              <a:rPr lang="en-US" sz="1800" dirty="0">
                <a:latin typeface="Bookman Old Style"/>
                <a:ea typeface="Verdana"/>
                <a:cs typeface="Times New Roman"/>
              </a:rPr>
              <a:t>In  conclusion, we have created an accurate and efficient way to find a person being suspicious of committing income tax fraud, which can aid in financial planning, market research, and other areas. </a:t>
            </a:r>
            <a:endParaRPr lang="en-US" dirty="0"/>
          </a:p>
        </p:txBody>
      </p:sp>
    </p:spTree>
    <p:extLst>
      <p:ext uri="{BB962C8B-B14F-4D97-AF65-F5344CB8AC3E}">
        <p14:creationId xmlns:p14="http://schemas.microsoft.com/office/powerpoint/2010/main" val="223857119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latin typeface="Georgia Pro"/>
                <a:ea typeface="Verdana"/>
              </a:rPr>
              <a:t>Demo</a:t>
            </a:r>
            <a:endParaRPr lang="en-US" dirty="0"/>
          </a:p>
        </p:txBody>
      </p:sp>
      <p:pic>
        <p:nvPicPr>
          <p:cNvPr id="4" name="WhatsApp Video 2023-05-25 at 7.01.19 AM">
            <a:hlinkClick r:id="" action="ppaction://media"/>
            <a:extLst>
              <a:ext uri="{FF2B5EF4-FFF2-40B4-BE49-F238E27FC236}">
                <a16:creationId xmlns:a16="http://schemas.microsoft.com/office/drawing/2014/main" id="{6194F88B-555E-4A0C-09A0-E1E4DF8CD1C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157327" y="1027627"/>
            <a:ext cx="3866614" cy="5596944"/>
          </a:xfrm>
          <a:prstGeom prst="rect">
            <a:avLst/>
          </a:prstGeom>
        </p:spPr>
      </p:pic>
    </p:spTree>
    <p:extLst>
      <p:ext uri="{BB962C8B-B14F-4D97-AF65-F5344CB8AC3E}">
        <p14:creationId xmlns:p14="http://schemas.microsoft.com/office/powerpoint/2010/main" val="3613863315"/>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vert="horz" lIns="91440" tIns="45720" rIns="91440" bIns="45720" rtlCol="0" anchor="t">
            <a:normAutofit/>
          </a:bodyPr>
          <a:lstStyle/>
          <a:p>
            <a:pPr marL="0" indent="0" algn="ctr">
              <a:buNone/>
            </a:pPr>
            <a:endParaRPr lang="en-GB" sz="4400"/>
          </a:p>
          <a:p>
            <a:pPr marL="0" indent="0" algn="ctr">
              <a:buNone/>
            </a:pPr>
            <a:endParaRPr lang="en-GB" sz="4400"/>
          </a:p>
          <a:p>
            <a:pPr marL="0" indent="0" algn="ctr">
              <a:buNone/>
            </a:pPr>
            <a:r>
              <a:rPr lang="en-GB" sz="6000">
                <a:latin typeface="Bookman Old Style"/>
                <a:ea typeface="Verdana"/>
              </a:rPr>
              <a:t>Thank You</a:t>
            </a:r>
          </a:p>
        </p:txBody>
      </p:sp>
    </p:spTree>
    <p:extLst>
      <p:ext uri="{BB962C8B-B14F-4D97-AF65-F5344CB8AC3E}">
        <p14:creationId xmlns:p14="http://schemas.microsoft.com/office/powerpoint/2010/main" val="369167232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latin typeface="Georgia Pro"/>
                <a:ea typeface="Verdana"/>
              </a:rPr>
              <a:t>Problem Statement</a:t>
            </a:r>
            <a:endParaRPr lang="en-US" dirty="0"/>
          </a:p>
        </p:txBody>
      </p:sp>
      <p:sp>
        <p:nvSpPr>
          <p:cNvPr id="134" name="TextBox 133">
            <a:extLst>
              <a:ext uri="{FF2B5EF4-FFF2-40B4-BE49-F238E27FC236}">
                <a16:creationId xmlns:a16="http://schemas.microsoft.com/office/drawing/2014/main" id="{0695BA09-849D-4227-8ECB-6C78A17D93EE}"/>
              </a:ext>
            </a:extLst>
          </p:cNvPr>
          <p:cNvSpPr txBox="1"/>
          <p:nvPr/>
        </p:nvSpPr>
        <p:spPr>
          <a:xfrm>
            <a:off x="504423" y="1180563"/>
            <a:ext cx="11172421" cy="46628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500" dirty="0">
                <a:ea typeface="+mn-lt"/>
                <a:cs typeface="+mn-lt"/>
              </a:rPr>
              <a:t>There is a </a:t>
            </a:r>
            <a:r>
              <a:rPr lang="en-US" sz="1500" b="1" dirty="0">
                <a:ea typeface="+mn-lt"/>
                <a:cs typeface="+mn-lt"/>
              </a:rPr>
              <a:t>grocery shop owner</a:t>
            </a:r>
            <a:r>
              <a:rPr lang="en-US" sz="1500" dirty="0">
                <a:ea typeface="+mn-lt"/>
                <a:cs typeface="+mn-lt"/>
              </a:rPr>
              <a:t> in </a:t>
            </a:r>
            <a:r>
              <a:rPr lang="en-US" sz="1500" b="1" dirty="0">
                <a:ea typeface="+mn-lt"/>
                <a:cs typeface="+mn-lt"/>
              </a:rPr>
              <a:t>Aundh Pune</a:t>
            </a:r>
            <a:r>
              <a:rPr lang="en-US" sz="1500" dirty="0">
                <a:ea typeface="+mn-lt"/>
                <a:cs typeface="+mn-lt"/>
              </a:rPr>
              <a:t> (decent area to live) who is filing an </a:t>
            </a:r>
            <a:r>
              <a:rPr lang="en-US" sz="1500" b="1" dirty="0">
                <a:ea typeface="+mn-lt"/>
                <a:cs typeface="+mn-lt"/>
              </a:rPr>
              <a:t>average income tax</a:t>
            </a:r>
            <a:r>
              <a:rPr lang="en-US" sz="1500" dirty="0">
                <a:ea typeface="+mn-lt"/>
                <a:cs typeface="+mn-lt"/>
              </a:rPr>
              <a:t> </a:t>
            </a:r>
            <a:r>
              <a:rPr lang="en-US" sz="1500" b="1" dirty="0">
                <a:ea typeface="+mn-lt"/>
                <a:cs typeface="+mn-lt"/>
              </a:rPr>
              <a:t>of 10k every year</a:t>
            </a:r>
            <a:r>
              <a:rPr lang="en-US" sz="1500" dirty="0">
                <a:ea typeface="+mn-lt"/>
                <a:cs typeface="+mn-lt"/>
              </a:rPr>
              <a:t>. This corresponds to a</a:t>
            </a:r>
            <a:r>
              <a:rPr lang="en-US" sz="1500" b="1" dirty="0">
                <a:ea typeface="+mn-lt"/>
                <a:cs typeface="+mn-lt"/>
              </a:rPr>
              <a:t> profitable income of 3L per annum</a:t>
            </a:r>
            <a:r>
              <a:rPr lang="en-US" sz="1500" dirty="0">
                <a:ea typeface="+mn-lt"/>
                <a:cs typeface="+mn-lt"/>
              </a:rPr>
              <a:t>. Considering a good profit margin of 20%, his total sale should be around 15L per financial year. Through our product that uses AI and ML, this will verify this data, by backtracking many related transactions.</a:t>
            </a:r>
          </a:p>
          <a:p>
            <a:pPr marL="285750" indent="-285750">
              <a:buFont typeface="Arial"/>
              <a:buChar char="•"/>
            </a:pPr>
            <a:endParaRPr lang="en-US" sz="1500" dirty="0">
              <a:ea typeface="+mn-lt"/>
              <a:cs typeface="+mn-lt"/>
            </a:endParaRPr>
          </a:p>
          <a:p>
            <a:pPr marL="742950" lvl="1" indent="-285750">
              <a:buAutoNum type="arabicPeriod"/>
            </a:pPr>
            <a:r>
              <a:rPr lang="en-US" sz="1500" dirty="0">
                <a:ea typeface="+mn-lt"/>
                <a:cs typeface="+mn-lt"/>
              </a:rPr>
              <a:t>As per the address and Aadhar information, he has two kids studying in school having average yearly expenses of 1.5L each (totals to 3L).</a:t>
            </a:r>
          </a:p>
          <a:p>
            <a:pPr marL="742950" lvl="1" indent="-285750">
              <a:buAutoNum type="arabicPeriod"/>
            </a:pPr>
            <a:r>
              <a:rPr lang="en-US" sz="1500" dirty="0">
                <a:ea typeface="+mn-lt"/>
                <a:cs typeface="+mn-lt"/>
              </a:rPr>
              <a:t>Property tax to the Govt reveals, he is living in an area that costs around 40K (taxes and maintenance). </a:t>
            </a:r>
          </a:p>
          <a:p>
            <a:pPr marL="742950" lvl="1" indent="-285750">
              <a:buAutoNum type="arabicPeriod"/>
            </a:pPr>
            <a:r>
              <a:rPr lang="en-US" sz="1500" dirty="0">
                <a:ea typeface="+mn-lt"/>
                <a:cs typeface="+mn-lt"/>
              </a:rPr>
              <a:t>Owns a car of 60k annual maintenance. </a:t>
            </a:r>
          </a:p>
          <a:p>
            <a:pPr marL="742950" lvl="1" indent="-285750">
              <a:buAutoNum type="arabicPeriod"/>
            </a:pPr>
            <a:r>
              <a:rPr lang="en-US" sz="1500" dirty="0">
                <a:ea typeface="+mn-lt"/>
                <a:cs typeface="+mn-lt"/>
              </a:rPr>
              <a:t>Pays 2L salary to his shop employees. </a:t>
            </a:r>
          </a:p>
          <a:p>
            <a:pPr marL="742950" lvl="1" indent="-285750">
              <a:buAutoNum type="arabicPeriod"/>
            </a:pPr>
            <a:r>
              <a:rPr lang="en-US" sz="1500" dirty="0">
                <a:ea typeface="+mn-lt"/>
                <a:cs typeface="+mn-lt"/>
              </a:rPr>
              <a:t>Minimum living cost is 4L for a family of four. </a:t>
            </a:r>
          </a:p>
          <a:p>
            <a:pPr marL="742950" lvl="1" indent="-285750">
              <a:buAutoNum type="arabicPeriod"/>
            </a:pPr>
            <a:r>
              <a:rPr lang="en-US" sz="1500" dirty="0">
                <a:ea typeface="+mn-lt"/>
                <a:cs typeface="+mn-lt"/>
              </a:rPr>
              <a:t>Average customers per shop in the area is 5K, per person average grocery expenditure is 2k (monthly). This does not include online shopping. </a:t>
            </a:r>
          </a:p>
          <a:p>
            <a:pPr marL="742950" lvl="1" indent="-285750">
              <a:buAutoNum type="arabicPeriod"/>
            </a:pPr>
            <a:r>
              <a:rPr lang="en-US" sz="1500" dirty="0">
                <a:ea typeface="+mn-lt"/>
                <a:cs typeface="+mn-lt"/>
              </a:rPr>
              <a:t>Pan information indicates 1L jewelry shopping this financial year. </a:t>
            </a:r>
          </a:p>
          <a:p>
            <a:pPr marL="742950" lvl="1" indent="-285750">
              <a:buAutoNum type="arabicPeriod"/>
            </a:pPr>
            <a:r>
              <a:rPr lang="en-US" sz="1500" dirty="0">
                <a:ea typeface="+mn-lt"/>
                <a:cs typeface="+mn-lt"/>
              </a:rPr>
              <a:t>Online shopping delivered at his address 50K. As per this data, his total income should be around 50L whereas he has declared only 3L ( a vast difference).</a:t>
            </a:r>
          </a:p>
          <a:p>
            <a:pPr marL="742950" lvl="1" indent="-285750">
              <a:buFontTx/>
              <a:buAutoNum type="arabicPeriod"/>
            </a:pPr>
            <a:endParaRPr lang="en-US" sz="1500" dirty="0">
              <a:ea typeface="+mn-lt"/>
              <a:cs typeface="+mn-lt"/>
            </a:endParaRPr>
          </a:p>
          <a:p>
            <a:pPr marL="285750" lvl="1" indent="-285750">
              <a:buFont typeface="Arial"/>
              <a:buChar char="•"/>
            </a:pPr>
            <a:r>
              <a:rPr lang="en-US" sz="1500" dirty="0">
                <a:ea typeface="+mn-lt"/>
                <a:cs typeface="+mn-lt"/>
              </a:rPr>
              <a:t>The calculations indicate he is actually hiding his total income and stealing taxes. With an efficient system in place, these thefts can be identified. </a:t>
            </a:r>
            <a:br>
              <a:rPr lang="en-US" sz="1200" dirty="0">
                <a:solidFill>
                  <a:srgbClr val="343541"/>
                </a:solidFill>
                <a:ea typeface="+mn-lt"/>
                <a:cs typeface="+mn-lt"/>
              </a:rPr>
            </a:br>
            <a:endParaRPr lang="en-US" sz="1200">
              <a:solidFill>
                <a:srgbClr val="343541"/>
              </a:solidFill>
              <a:ea typeface="+mn-lt"/>
              <a:cs typeface="+mn-lt"/>
            </a:endParaRPr>
          </a:p>
        </p:txBody>
      </p:sp>
    </p:spTree>
    <p:extLst>
      <p:ext uri="{BB962C8B-B14F-4D97-AF65-F5344CB8AC3E}">
        <p14:creationId xmlns:p14="http://schemas.microsoft.com/office/powerpoint/2010/main" val="3633487232"/>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1D0FA-C3F5-8257-F81C-AB0C1B425DCC}"/>
              </a:ext>
            </a:extLst>
          </p:cNvPr>
          <p:cNvSpPr>
            <a:spLocks noGrp="1"/>
          </p:cNvSpPr>
          <p:nvPr>
            <p:ph type="title"/>
          </p:nvPr>
        </p:nvSpPr>
        <p:spPr/>
        <p:txBody>
          <a:bodyPr/>
          <a:lstStyle/>
          <a:p>
            <a:pPr algn="ctr"/>
            <a:r>
              <a:rPr lang="en-GB" dirty="0">
                <a:solidFill>
                  <a:srgbClr val="002060"/>
                </a:solidFill>
                <a:latin typeface="Georgia Pro"/>
                <a:ea typeface="Verdana"/>
                <a:cs typeface="Times New Roman"/>
              </a:rPr>
              <a:t>Drawback Of Existing System </a:t>
            </a:r>
            <a:endParaRPr lang="en-US" dirty="0">
              <a:solidFill>
                <a:srgbClr val="002060"/>
              </a:solidFill>
              <a:latin typeface="Georgia Pro"/>
              <a:ea typeface="Verdana"/>
            </a:endParaRPr>
          </a:p>
        </p:txBody>
      </p:sp>
      <p:graphicFrame>
        <p:nvGraphicFramePr>
          <p:cNvPr id="4" name="Diagram 4">
            <a:extLst>
              <a:ext uri="{FF2B5EF4-FFF2-40B4-BE49-F238E27FC236}">
                <a16:creationId xmlns:a16="http://schemas.microsoft.com/office/drawing/2014/main" id="{4E11C9D9-BD0E-41A6-4B82-6C5A998629F2}"/>
              </a:ext>
            </a:extLst>
          </p:cNvPr>
          <p:cNvGraphicFramePr/>
          <p:nvPr>
            <p:extLst>
              <p:ext uri="{D42A27DB-BD31-4B8C-83A1-F6EECF244321}">
                <p14:modId xmlns:p14="http://schemas.microsoft.com/office/powerpoint/2010/main" val="2838739082"/>
              </p:ext>
            </p:extLst>
          </p:nvPr>
        </p:nvGraphicFramePr>
        <p:xfrm>
          <a:off x="327950" y="1117922"/>
          <a:ext cx="11449291" cy="41688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68949228"/>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9C247-A9DA-C3EA-F123-24C9009FE4C0}"/>
              </a:ext>
            </a:extLst>
          </p:cNvPr>
          <p:cNvSpPr>
            <a:spLocks noGrp="1"/>
          </p:cNvSpPr>
          <p:nvPr>
            <p:ph type="title"/>
          </p:nvPr>
        </p:nvSpPr>
        <p:spPr/>
        <p:txBody>
          <a:bodyPr/>
          <a:lstStyle/>
          <a:p>
            <a:pPr algn="ctr"/>
            <a:r>
              <a:rPr lang="en-US" dirty="0">
                <a:solidFill>
                  <a:srgbClr val="002060"/>
                </a:solidFill>
                <a:latin typeface="Georgia Pro"/>
                <a:ea typeface="Verdana"/>
                <a:cs typeface="Calibri"/>
              </a:rPr>
              <a:t>Benefits of </a:t>
            </a:r>
            <a:r>
              <a:rPr lang="en-GB" dirty="0">
                <a:solidFill>
                  <a:srgbClr val="17375E"/>
                </a:solidFill>
                <a:latin typeface="Georgia Pro"/>
                <a:ea typeface="Verdana"/>
                <a:cs typeface="Calibri"/>
              </a:rPr>
              <a:t>Proposed Method</a:t>
            </a:r>
            <a:endParaRPr lang="en-US" dirty="0">
              <a:solidFill>
                <a:srgbClr val="002060"/>
              </a:solidFill>
              <a:latin typeface="Georgia Pro"/>
              <a:ea typeface="Verdana"/>
            </a:endParaRPr>
          </a:p>
        </p:txBody>
      </p:sp>
      <p:graphicFrame>
        <p:nvGraphicFramePr>
          <p:cNvPr id="4" name="Diagram 4">
            <a:extLst>
              <a:ext uri="{FF2B5EF4-FFF2-40B4-BE49-F238E27FC236}">
                <a16:creationId xmlns:a16="http://schemas.microsoft.com/office/drawing/2014/main" id="{78579D59-3B4D-61B7-771C-2BFA094DB5D1}"/>
              </a:ext>
            </a:extLst>
          </p:cNvPr>
          <p:cNvGraphicFramePr/>
          <p:nvPr>
            <p:extLst>
              <p:ext uri="{D42A27DB-BD31-4B8C-83A1-F6EECF244321}">
                <p14:modId xmlns:p14="http://schemas.microsoft.com/office/powerpoint/2010/main" val="2386611851"/>
              </p:ext>
            </p:extLst>
          </p:nvPr>
        </p:nvGraphicFramePr>
        <p:xfrm>
          <a:off x="870858" y="1176867"/>
          <a:ext cx="10607522" cy="48671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41114"/>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6475E-E8B0-A8D0-F3B7-F2715345AF81}"/>
              </a:ext>
            </a:extLst>
          </p:cNvPr>
          <p:cNvSpPr>
            <a:spLocks noGrp="1"/>
          </p:cNvSpPr>
          <p:nvPr>
            <p:ph type="title"/>
          </p:nvPr>
        </p:nvSpPr>
        <p:spPr/>
        <p:txBody>
          <a:bodyPr/>
          <a:lstStyle/>
          <a:p>
            <a:pPr algn="ctr"/>
            <a:r>
              <a:rPr lang="en-US" dirty="0">
                <a:latin typeface="Georgia Pro"/>
                <a:ea typeface="Verdana"/>
              </a:rPr>
              <a:t>Complete Workflow</a:t>
            </a:r>
            <a:endParaRPr lang="en-US" dirty="0">
              <a:latin typeface="Georgia Pro"/>
            </a:endParaRPr>
          </a:p>
        </p:txBody>
      </p:sp>
      <p:pic>
        <p:nvPicPr>
          <p:cNvPr id="4" name="Picture 4" descr="Diagram&#10;&#10;Description automatically generated">
            <a:extLst>
              <a:ext uri="{FF2B5EF4-FFF2-40B4-BE49-F238E27FC236}">
                <a16:creationId xmlns:a16="http://schemas.microsoft.com/office/drawing/2014/main" id="{954854F9-BB0F-1E70-40D8-86BFD1440845}"/>
              </a:ext>
            </a:extLst>
          </p:cNvPr>
          <p:cNvPicPr>
            <a:picLocks noGrp="1" noChangeAspect="1"/>
          </p:cNvPicPr>
          <p:nvPr>
            <p:ph idx="1"/>
          </p:nvPr>
        </p:nvPicPr>
        <p:blipFill>
          <a:blip r:embed="rId3"/>
          <a:stretch>
            <a:fillRect/>
          </a:stretch>
        </p:blipFill>
        <p:spPr>
          <a:xfrm>
            <a:off x="1230630" y="997858"/>
            <a:ext cx="9590435" cy="5594044"/>
          </a:xfrm>
        </p:spPr>
      </p:pic>
    </p:spTree>
    <p:extLst>
      <p:ext uri="{BB962C8B-B14F-4D97-AF65-F5344CB8AC3E}">
        <p14:creationId xmlns:p14="http://schemas.microsoft.com/office/powerpoint/2010/main" val="2361350758"/>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DD103-A12C-802C-9B0B-FEE9BB82B169}"/>
              </a:ext>
            </a:extLst>
          </p:cNvPr>
          <p:cNvSpPr>
            <a:spLocks noGrp="1"/>
          </p:cNvSpPr>
          <p:nvPr>
            <p:ph type="title"/>
          </p:nvPr>
        </p:nvSpPr>
        <p:spPr/>
        <p:txBody>
          <a:bodyPr/>
          <a:lstStyle/>
          <a:p>
            <a:pPr algn="ctr"/>
            <a:r>
              <a:rPr lang="en-US">
                <a:latin typeface="Georgia Pro"/>
                <a:ea typeface="Verdana"/>
              </a:rPr>
              <a:t>Results Achieved </a:t>
            </a:r>
            <a:endParaRPr lang="en-IN"/>
          </a:p>
        </p:txBody>
      </p:sp>
      <p:pic>
        <p:nvPicPr>
          <p:cNvPr id="4" name="Picture 6" descr="Chart, bar chart&#10;&#10;Description automatically generated">
            <a:extLst>
              <a:ext uri="{FF2B5EF4-FFF2-40B4-BE49-F238E27FC236}">
                <a16:creationId xmlns:a16="http://schemas.microsoft.com/office/drawing/2014/main" id="{6F4499C4-AA2B-8740-D9EE-A102AB802D5D}"/>
              </a:ext>
            </a:extLst>
          </p:cNvPr>
          <p:cNvPicPr>
            <a:picLocks noChangeAspect="1"/>
          </p:cNvPicPr>
          <p:nvPr/>
        </p:nvPicPr>
        <p:blipFill>
          <a:blip r:embed="rId3"/>
          <a:stretch>
            <a:fillRect/>
          </a:stretch>
        </p:blipFill>
        <p:spPr>
          <a:xfrm>
            <a:off x="314622" y="1463396"/>
            <a:ext cx="3735804" cy="3832232"/>
          </a:xfrm>
          <a:prstGeom prst="rect">
            <a:avLst/>
          </a:prstGeom>
        </p:spPr>
      </p:pic>
      <p:pic>
        <p:nvPicPr>
          <p:cNvPr id="9" name="Picture 7" descr="Chart&#10;&#10;Description automatically generated">
            <a:extLst>
              <a:ext uri="{FF2B5EF4-FFF2-40B4-BE49-F238E27FC236}">
                <a16:creationId xmlns:a16="http://schemas.microsoft.com/office/drawing/2014/main" id="{7656E0FD-1CAA-F3EB-7F07-21A3E23F31D6}"/>
              </a:ext>
            </a:extLst>
          </p:cNvPr>
          <p:cNvPicPr>
            <a:picLocks noChangeAspect="1"/>
          </p:cNvPicPr>
          <p:nvPr/>
        </p:nvPicPr>
        <p:blipFill>
          <a:blip r:embed="rId4"/>
          <a:stretch>
            <a:fillRect/>
          </a:stretch>
        </p:blipFill>
        <p:spPr>
          <a:xfrm>
            <a:off x="4203032" y="1463396"/>
            <a:ext cx="3785936" cy="3832230"/>
          </a:xfrm>
          <a:prstGeom prst="rect">
            <a:avLst/>
          </a:prstGeom>
        </p:spPr>
      </p:pic>
      <p:pic>
        <p:nvPicPr>
          <p:cNvPr id="11" name="Picture 8" descr="Chart, line chart&#10;&#10;Description automatically generated">
            <a:extLst>
              <a:ext uri="{FF2B5EF4-FFF2-40B4-BE49-F238E27FC236}">
                <a16:creationId xmlns:a16="http://schemas.microsoft.com/office/drawing/2014/main" id="{86FD0C28-9039-FD43-951A-52EDCAFD013A}"/>
              </a:ext>
            </a:extLst>
          </p:cNvPr>
          <p:cNvPicPr>
            <a:picLocks noChangeAspect="1"/>
          </p:cNvPicPr>
          <p:nvPr/>
        </p:nvPicPr>
        <p:blipFill>
          <a:blip r:embed="rId5"/>
          <a:stretch>
            <a:fillRect/>
          </a:stretch>
        </p:blipFill>
        <p:spPr>
          <a:xfrm>
            <a:off x="8142090" y="1463394"/>
            <a:ext cx="3525251" cy="3832231"/>
          </a:xfrm>
          <a:prstGeom prst="rect">
            <a:avLst/>
          </a:prstGeom>
        </p:spPr>
      </p:pic>
    </p:spTree>
    <p:extLst>
      <p:ext uri="{BB962C8B-B14F-4D97-AF65-F5344CB8AC3E}">
        <p14:creationId xmlns:p14="http://schemas.microsoft.com/office/powerpoint/2010/main" val="247575110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DD103-A12C-802C-9B0B-FEE9BB82B169}"/>
              </a:ext>
            </a:extLst>
          </p:cNvPr>
          <p:cNvSpPr>
            <a:spLocks noGrp="1"/>
          </p:cNvSpPr>
          <p:nvPr>
            <p:ph type="title"/>
          </p:nvPr>
        </p:nvSpPr>
        <p:spPr/>
        <p:txBody>
          <a:bodyPr/>
          <a:lstStyle/>
          <a:p>
            <a:pPr algn="ctr"/>
            <a:r>
              <a:rPr lang="en-US">
                <a:latin typeface="Georgia Pro"/>
                <a:ea typeface="Verdana"/>
              </a:rPr>
              <a:t>Results Achieved </a:t>
            </a:r>
            <a:endParaRPr lang="en-IN"/>
          </a:p>
        </p:txBody>
      </p:sp>
      <p:pic>
        <p:nvPicPr>
          <p:cNvPr id="3" name="Picture 4" descr="Table&#10;&#10;Description automatically generated">
            <a:extLst>
              <a:ext uri="{FF2B5EF4-FFF2-40B4-BE49-F238E27FC236}">
                <a16:creationId xmlns:a16="http://schemas.microsoft.com/office/drawing/2014/main" id="{20012577-CEAE-026E-CFC9-ED7BA0ECFD85}"/>
              </a:ext>
            </a:extLst>
          </p:cNvPr>
          <p:cNvPicPr>
            <a:picLocks noChangeAspect="1"/>
          </p:cNvPicPr>
          <p:nvPr/>
        </p:nvPicPr>
        <p:blipFill>
          <a:blip r:embed="rId3"/>
          <a:stretch>
            <a:fillRect/>
          </a:stretch>
        </p:blipFill>
        <p:spPr>
          <a:xfrm>
            <a:off x="370115" y="1500821"/>
            <a:ext cx="5573485" cy="3094357"/>
          </a:xfrm>
          <a:prstGeom prst="rect">
            <a:avLst/>
          </a:prstGeom>
        </p:spPr>
      </p:pic>
      <p:pic>
        <p:nvPicPr>
          <p:cNvPr id="5" name="Picture 5" descr="Table&#10;&#10;Description automatically generated">
            <a:extLst>
              <a:ext uri="{FF2B5EF4-FFF2-40B4-BE49-F238E27FC236}">
                <a16:creationId xmlns:a16="http://schemas.microsoft.com/office/drawing/2014/main" id="{CFAE60D4-3DDC-BB0C-6590-C9CD6B2BCC17}"/>
              </a:ext>
            </a:extLst>
          </p:cNvPr>
          <p:cNvPicPr>
            <a:picLocks noChangeAspect="1"/>
          </p:cNvPicPr>
          <p:nvPr/>
        </p:nvPicPr>
        <p:blipFill>
          <a:blip r:embed="rId4"/>
          <a:stretch>
            <a:fillRect/>
          </a:stretch>
        </p:blipFill>
        <p:spPr>
          <a:xfrm>
            <a:off x="5933923" y="1545899"/>
            <a:ext cx="6008914" cy="3100964"/>
          </a:xfrm>
          <a:prstGeom prst="rect">
            <a:avLst/>
          </a:prstGeom>
        </p:spPr>
      </p:pic>
    </p:spTree>
    <p:extLst>
      <p:ext uri="{BB962C8B-B14F-4D97-AF65-F5344CB8AC3E}">
        <p14:creationId xmlns:p14="http://schemas.microsoft.com/office/powerpoint/2010/main" val="4023050251"/>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68756-CC2A-1B30-2F20-50194288BB01}"/>
              </a:ext>
            </a:extLst>
          </p:cNvPr>
          <p:cNvSpPr>
            <a:spLocks noGrp="1"/>
          </p:cNvSpPr>
          <p:nvPr>
            <p:ph type="title"/>
          </p:nvPr>
        </p:nvSpPr>
        <p:spPr/>
        <p:txBody>
          <a:bodyPr/>
          <a:lstStyle/>
          <a:p>
            <a:pPr algn="ctr"/>
            <a:r>
              <a:rPr lang="en-US" dirty="0">
                <a:latin typeface="Georgia Pro"/>
                <a:ea typeface="Verdana"/>
              </a:rPr>
              <a:t>Results Achieved </a:t>
            </a:r>
            <a:endParaRPr lang="en-US" dirty="0">
              <a:latin typeface="Georgia Pro"/>
            </a:endParaRPr>
          </a:p>
        </p:txBody>
      </p:sp>
      <p:sp>
        <p:nvSpPr>
          <p:cNvPr id="5" name="TextBox 2">
            <a:extLst>
              <a:ext uri="{FF2B5EF4-FFF2-40B4-BE49-F238E27FC236}">
                <a16:creationId xmlns:a16="http://schemas.microsoft.com/office/drawing/2014/main" id="{4072C516-2283-AB26-59DC-BE0BE09F981E}"/>
              </a:ext>
            </a:extLst>
          </p:cNvPr>
          <p:cNvSpPr txBox="1"/>
          <p:nvPr/>
        </p:nvSpPr>
        <p:spPr>
          <a:xfrm>
            <a:off x="1003788" y="1086827"/>
            <a:ext cx="237880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   Login Screen     </a:t>
            </a:r>
          </a:p>
        </p:txBody>
      </p:sp>
      <p:sp>
        <p:nvSpPr>
          <p:cNvPr id="6" name="TextBox 3">
            <a:extLst>
              <a:ext uri="{FF2B5EF4-FFF2-40B4-BE49-F238E27FC236}">
                <a16:creationId xmlns:a16="http://schemas.microsoft.com/office/drawing/2014/main" id="{7500CA3C-118C-92A8-A4F6-A381523E84B4}"/>
              </a:ext>
            </a:extLst>
          </p:cNvPr>
          <p:cNvSpPr txBox="1"/>
          <p:nvPr/>
        </p:nvSpPr>
        <p:spPr>
          <a:xfrm>
            <a:off x="4608369" y="1055935"/>
            <a:ext cx="237880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Input Screen</a:t>
            </a:r>
          </a:p>
        </p:txBody>
      </p:sp>
      <p:sp>
        <p:nvSpPr>
          <p:cNvPr id="7" name="TextBox 4">
            <a:extLst>
              <a:ext uri="{FF2B5EF4-FFF2-40B4-BE49-F238E27FC236}">
                <a16:creationId xmlns:a16="http://schemas.microsoft.com/office/drawing/2014/main" id="{212A4047-A3A6-2B17-4006-75EAC154B101}"/>
              </a:ext>
            </a:extLst>
          </p:cNvPr>
          <p:cNvSpPr txBox="1"/>
          <p:nvPr/>
        </p:nvSpPr>
        <p:spPr>
          <a:xfrm>
            <a:off x="8213479" y="1086827"/>
            <a:ext cx="237880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Display Screen</a:t>
            </a:r>
          </a:p>
        </p:txBody>
      </p:sp>
      <p:pic>
        <p:nvPicPr>
          <p:cNvPr id="8" name="Picture 7" descr="Graphical user interface, application&#10;&#10;Description automatically generated">
            <a:extLst>
              <a:ext uri="{FF2B5EF4-FFF2-40B4-BE49-F238E27FC236}">
                <a16:creationId xmlns:a16="http://schemas.microsoft.com/office/drawing/2014/main" id="{9B144054-2BBE-3016-144E-1542E01DD301}"/>
              </a:ext>
            </a:extLst>
          </p:cNvPr>
          <p:cNvPicPr>
            <a:picLocks noChangeAspect="1"/>
          </p:cNvPicPr>
          <p:nvPr/>
        </p:nvPicPr>
        <p:blipFill>
          <a:blip r:embed="rId3"/>
          <a:stretch>
            <a:fillRect/>
          </a:stretch>
        </p:blipFill>
        <p:spPr>
          <a:xfrm>
            <a:off x="7892055" y="1443681"/>
            <a:ext cx="3008455" cy="4639962"/>
          </a:xfrm>
          <a:prstGeom prst="rect">
            <a:avLst/>
          </a:prstGeom>
        </p:spPr>
      </p:pic>
      <p:pic>
        <p:nvPicPr>
          <p:cNvPr id="9" name="Picture 8" descr="Text&#10;&#10;Description automatically generated">
            <a:extLst>
              <a:ext uri="{FF2B5EF4-FFF2-40B4-BE49-F238E27FC236}">
                <a16:creationId xmlns:a16="http://schemas.microsoft.com/office/drawing/2014/main" id="{D8AE69EB-CA69-F23D-774C-C624CABFFCEE}"/>
              </a:ext>
            </a:extLst>
          </p:cNvPr>
          <p:cNvPicPr>
            <a:picLocks noChangeAspect="1"/>
          </p:cNvPicPr>
          <p:nvPr/>
        </p:nvPicPr>
        <p:blipFill>
          <a:blip r:embed="rId4"/>
          <a:stretch>
            <a:fillRect/>
          </a:stretch>
        </p:blipFill>
        <p:spPr>
          <a:xfrm>
            <a:off x="4293176" y="1443681"/>
            <a:ext cx="3018702" cy="4639962"/>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8B9B9372-0C5E-0610-188C-AA2D600027AA}"/>
              </a:ext>
            </a:extLst>
          </p:cNvPr>
          <p:cNvPicPr>
            <a:picLocks noChangeAspect="1"/>
          </p:cNvPicPr>
          <p:nvPr/>
        </p:nvPicPr>
        <p:blipFill>
          <a:blip r:embed="rId5"/>
          <a:stretch>
            <a:fillRect/>
          </a:stretch>
        </p:blipFill>
        <p:spPr>
          <a:xfrm>
            <a:off x="710581" y="1490943"/>
            <a:ext cx="3013802" cy="4639961"/>
          </a:xfrm>
          <a:prstGeom prst="rect">
            <a:avLst/>
          </a:prstGeom>
        </p:spPr>
      </p:pic>
    </p:spTree>
    <p:extLst>
      <p:ext uri="{BB962C8B-B14F-4D97-AF65-F5344CB8AC3E}">
        <p14:creationId xmlns:p14="http://schemas.microsoft.com/office/powerpoint/2010/main" val="4105747678"/>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EDEA8-85AA-A68A-4E76-7C1B238C26D7}"/>
              </a:ext>
            </a:extLst>
          </p:cNvPr>
          <p:cNvSpPr>
            <a:spLocks noGrp="1"/>
          </p:cNvSpPr>
          <p:nvPr>
            <p:ph type="title"/>
          </p:nvPr>
        </p:nvSpPr>
        <p:spPr/>
        <p:txBody>
          <a:bodyPr/>
          <a:lstStyle/>
          <a:p>
            <a:pPr algn="ctr"/>
            <a:r>
              <a:rPr lang="en-US">
                <a:latin typeface="Georgia Pro"/>
                <a:ea typeface="Verdana"/>
              </a:rPr>
              <a:t>Future Enhancement</a:t>
            </a:r>
            <a:endParaRPr lang="en-IN">
              <a:latin typeface="Georgia Pro"/>
              <a:ea typeface="Verdana"/>
            </a:endParaRPr>
          </a:p>
        </p:txBody>
      </p:sp>
      <p:graphicFrame>
        <p:nvGraphicFramePr>
          <p:cNvPr id="5" name="Diagram 5">
            <a:extLst>
              <a:ext uri="{FF2B5EF4-FFF2-40B4-BE49-F238E27FC236}">
                <a16:creationId xmlns:a16="http://schemas.microsoft.com/office/drawing/2014/main" id="{2183BF64-98A2-A3E8-A7DC-9FCAAA03CA63}"/>
              </a:ext>
            </a:extLst>
          </p:cNvPr>
          <p:cNvGraphicFramePr/>
          <p:nvPr>
            <p:extLst>
              <p:ext uri="{D42A27DB-BD31-4B8C-83A1-F6EECF244321}">
                <p14:modId xmlns:p14="http://schemas.microsoft.com/office/powerpoint/2010/main" val="3209719249"/>
              </p:ext>
            </p:extLst>
          </p:nvPr>
        </p:nvGraphicFramePr>
        <p:xfrm>
          <a:off x="982035" y="1096424"/>
          <a:ext cx="10218293" cy="46569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11409341"/>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theme/theme1.xml><?xml version="1.0" encoding="utf-8"?>
<a:theme xmlns:a="http://schemas.openxmlformats.org/drawingml/2006/main" name="Bioinformatic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Bookman Old Style"/>
        <a:ea typeface=""/>
        <a:cs typeface=""/>
      </a:majorFont>
      <a:minorFont>
        <a:latin typeface="Bookman Old Styl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ioinformatics" id="{2C23B8A5-E958-4A8C-AECF-01EA482D72F9}" vid="{45DF3A2B-1BA7-4465-AD96-220179DE36D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Bioinformatics</Template>
  <Application>Microsoft Office PowerPoint</Application>
  <PresentationFormat>Widescreen</PresentationFormat>
  <Slides>12</Slides>
  <Notes>8</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Bioinformatics</vt:lpstr>
      <vt:lpstr>Uncovering Income Tax Fraud: A logistic Regression Approach for Detection and Prevention </vt:lpstr>
      <vt:lpstr>Problem Statement</vt:lpstr>
      <vt:lpstr>Drawback Of Existing System </vt:lpstr>
      <vt:lpstr>Benefits of Proposed Method</vt:lpstr>
      <vt:lpstr>Complete Workflow</vt:lpstr>
      <vt:lpstr>Results Achieved </vt:lpstr>
      <vt:lpstr>Results Achieved </vt:lpstr>
      <vt:lpstr>Results Achieved </vt:lpstr>
      <vt:lpstr>Future Enhancement</vt:lpstr>
      <vt:lpstr>Conclusion</vt:lpstr>
      <vt:lpstr>Demo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Sanjeev P Kaulgud-Asst. Prof-CSE</dc:creator>
  <cp:lastModifiedBy>affu affu</cp:lastModifiedBy>
  <cp:revision>659</cp:revision>
  <dcterms:created xsi:type="dcterms:W3CDTF">2023-03-16T03:26:27Z</dcterms:created>
  <dcterms:modified xsi:type="dcterms:W3CDTF">2023-05-25T01:47:55Z</dcterms:modified>
</cp:coreProperties>
</file>